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theme/theme9.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0.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1.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2.xml" ContentType="application/vnd.openxmlformats-officedocument.theme+xml"/>
  <Override PartName="/ppt/slideLayouts/slideLayout28.xml" ContentType="application/vnd.openxmlformats-officedocument.presentationml.slideLayout+xml"/>
  <Override PartName="/ppt/theme/theme1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6.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7.xml" ContentType="application/vnd.openxmlformats-officedocument.theme+xml"/>
  <Override PartName="/ppt/slideLayouts/slideLayout56.xml" ContentType="application/vnd.openxmlformats-officedocument.presentationml.slideLayout+xml"/>
  <Override PartName="/ppt/theme/theme18.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95" r:id="rId2"/>
    <p:sldMasterId id="2147483799" r:id="rId3"/>
    <p:sldMasterId id="2147483803" r:id="rId4"/>
    <p:sldMasterId id="2147483805" r:id="rId5"/>
    <p:sldMasterId id="2147483807" r:id="rId6"/>
    <p:sldMasterId id="2147483809" r:id="rId7"/>
    <p:sldMasterId id="2147483818" r:id="rId8"/>
    <p:sldMasterId id="2147483784" r:id="rId9"/>
    <p:sldMasterId id="2147483824" r:id="rId10"/>
    <p:sldMasterId id="2147483838" r:id="rId11"/>
    <p:sldMasterId id="2147483857" r:id="rId12"/>
    <p:sldMasterId id="2147483861" r:id="rId13"/>
    <p:sldMasterId id="2147483865" r:id="rId14"/>
    <p:sldMasterId id="2147483873" r:id="rId15"/>
    <p:sldMasterId id="2147483905" r:id="rId16"/>
    <p:sldMasterId id="2147483918" r:id="rId17"/>
    <p:sldMasterId id="2147483930" r:id="rId18"/>
    <p:sldMasterId id="2147483932" r:id="rId19"/>
  </p:sldMasterIdLst>
  <p:notesMasterIdLst>
    <p:notesMasterId r:id="rId84"/>
  </p:notesMasterIdLst>
  <p:handoutMasterIdLst>
    <p:handoutMasterId r:id="rId85"/>
  </p:handoutMasterIdLst>
  <p:sldIdLst>
    <p:sldId id="483" r:id="rId20"/>
    <p:sldId id="638" r:id="rId21"/>
    <p:sldId id="475" r:id="rId22"/>
    <p:sldId id="424" r:id="rId23"/>
    <p:sldId id="442" r:id="rId24"/>
    <p:sldId id="443" r:id="rId25"/>
    <p:sldId id="444" r:id="rId26"/>
    <p:sldId id="445" r:id="rId27"/>
    <p:sldId id="446" r:id="rId28"/>
    <p:sldId id="425" r:id="rId29"/>
    <p:sldId id="1969" r:id="rId30"/>
    <p:sldId id="427" r:id="rId31"/>
    <p:sldId id="396" r:id="rId32"/>
    <p:sldId id="397" r:id="rId33"/>
    <p:sldId id="1974" r:id="rId34"/>
    <p:sldId id="1973" r:id="rId35"/>
    <p:sldId id="1975" r:id="rId36"/>
    <p:sldId id="1976" r:id="rId37"/>
    <p:sldId id="259" r:id="rId38"/>
    <p:sldId id="287" r:id="rId39"/>
    <p:sldId id="288" r:id="rId40"/>
    <p:sldId id="289" r:id="rId41"/>
    <p:sldId id="1978" r:id="rId42"/>
    <p:sldId id="399" r:id="rId43"/>
    <p:sldId id="400" r:id="rId44"/>
    <p:sldId id="402" r:id="rId45"/>
    <p:sldId id="403" r:id="rId46"/>
    <p:sldId id="404" r:id="rId47"/>
    <p:sldId id="458" r:id="rId48"/>
    <p:sldId id="405" r:id="rId49"/>
    <p:sldId id="406" r:id="rId50"/>
    <p:sldId id="460" r:id="rId51"/>
    <p:sldId id="409" r:id="rId52"/>
    <p:sldId id="410" r:id="rId53"/>
    <p:sldId id="411" r:id="rId54"/>
    <p:sldId id="459" r:id="rId55"/>
    <p:sldId id="1467" r:id="rId56"/>
    <p:sldId id="1025" r:id="rId57"/>
    <p:sldId id="1026" r:id="rId58"/>
    <p:sldId id="415" r:id="rId59"/>
    <p:sldId id="416" r:id="rId60"/>
    <p:sldId id="417" r:id="rId61"/>
    <p:sldId id="418" r:id="rId62"/>
    <p:sldId id="419" r:id="rId63"/>
    <p:sldId id="1553" r:id="rId64"/>
    <p:sldId id="428" r:id="rId65"/>
    <p:sldId id="436" r:id="rId66"/>
    <p:sldId id="1977" r:id="rId67"/>
    <p:sldId id="434" r:id="rId68"/>
    <p:sldId id="437" r:id="rId69"/>
    <p:sldId id="435" r:id="rId70"/>
    <p:sldId id="462" r:id="rId71"/>
    <p:sldId id="348" r:id="rId72"/>
    <p:sldId id="374" r:id="rId73"/>
    <p:sldId id="438" r:id="rId74"/>
    <p:sldId id="439" r:id="rId75"/>
    <p:sldId id="1971" r:id="rId76"/>
    <p:sldId id="1970" r:id="rId77"/>
    <p:sldId id="263" r:id="rId78"/>
    <p:sldId id="1948" r:id="rId79"/>
    <p:sldId id="1947" r:id="rId80"/>
    <p:sldId id="333" r:id="rId81"/>
    <p:sldId id="450" r:id="rId82"/>
    <p:sldId id="492" r:id="rId83"/>
  </p:sldIdLst>
  <p:sldSz cx="12192000" cy="6858000"/>
  <p:notesSz cx="7302500" cy="95885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9A4A7"/>
    <a:srgbClr val="BBE0E3"/>
    <a:srgbClr val="0000FF"/>
    <a:srgbClr val="FFFF99"/>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F9DF61-A2A1-4E03-9A61-657D2C19B12E}" v="7" dt="2022-05-18T06:35:11.989"/>
    <p1510:client id="{DF8CC91C-E92A-42D7-9FC7-55BF46402721}" v="12" dt="2022-05-18T16:12:29.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1" autoAdjust="0"/>
    <p:restoredTop sz="85714" autoAdjust="0"/>
  </p:normalViewPr>
  <p:slideViewPr>
    <p:cSldViewPr>
      <p:cViewPr varScale="1">
        <p:scale>
          <a:sx n="94" d="100"/>
          <a:sy n="94" d="100"/>
        </p:scale>
        <p:origin x="120" y="422"/>
      </p:cViewPr>
      <p:guideLst>
        <p:guide orient="horz" pos="2160"/>
        <p:guide pos="3840"/>
      </p:guideLst>
    </p:cSldViewPr>
  </p:slideViewPr>
  <p:notesTextViewPr>
    <p:cViewPr>
      <p:scale>
        <a:sx n="3" d="2"/>
        <a:sy n="3" d="2"/>
      </p:scale>
      <p:origin x="0" y="0"/>
    </p:cViewPr>
  </p:notesTextViewPr>
  <p:sorterViewPr>
    <p:cViewPr varScale="1">
      <p:scale>
        <a:sx n="1" d="1"/>
        <a:sy n="1" d="1"/>
      </p:scale>
      <p:origin x="0" y="-69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slide" Target="slides/slide60.xml"/><Relationship Id="rId5" Type="http://schemas.openxmlformats.org/officeDocument/2006/relationships/slideMaster" Target="slideMasters/slideMaster5.xml"/><Relationship Id="rId90" Type="http://schemas.microsoft.com/office/2016/11/relationships/changesInfo" Target="changesInfos/changesInfo1.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slide" Target="slides/slide58.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slide" Target="slides/slide61.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slide" Target="slides/slide64.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10.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slide" Target="slides/slide59.xml"/><Relationship Id="rId81" Type="http://schemas.openxmlformats.org/officeDocument/2006/relationships/slide" Target="slides/slide62.xml"/><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7" Type="http://schemas.openxmlformats.org/officeDocument/2006/relationships/slideMaster" Target="slideMasters/slideMaster7.xml"/><Relationship Id="rId71" Type="http://schemas.openxmlformats.org/officeDocument/2006/relationships/slide" Target="slides/slide52.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viewProps" Target="viewProps.xml"/><Relationship Id="rId61" Type="http://schemas.openxmlformats.org/officeDocument/2006/relationships/slide" Target="slides/slide42.xml"/><Relationship Id="rId82" Type="http://schemas.openxmlformats.org/officeDocument/2006/relationships/slide" Target="slides/slide63.xml"/><Relationship Id="rId19" Type="http://schemas.openxmlformats.org/officeDocument/2006/relationships/slideMaster" Target="slideMasters/slideMaster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DF8CC91C-E92A-42D7-9FC7-55BF46402721}"/>
    <pc:docChg chg="custSel addSld delSld modSld sldOrd delMainMaster">
      <pc:chgData name="Michael MacCoss" userId="afbd1c96-5255-4d89-b6b4-1a00a15797b0" providerId="ADAL" clId="{DF8CC91C-E92A-42D7-9FC7-55BF46402721}" dt="2022-05-18T16:12:51.597" v="271" actId="1076"/>
      <pc:docMkLst>
        <pc:docMk/>
      </pc:docMkLst>
      <pc:sldChg chg="del">
        <pc:chgData name="Michael MacCoss" userId="afbd1c96-5255-4d89-b6b4-1a00a15797b0" providerId="ADAL" clId="{DF8CC91C-E92A-42D7-9FC7-55BF46402721}" dt="2022-05-18T15:52:16.172" v="174" actId="2696"/>
        <pc:sldMkLst>
          <pc:docMk/>
          <pc:sldMk cId="3077655798" sldId="259"/>
        </pc:sldMkLst>
      </pc:sldChg>
      <pc:sldChg chg="add">
        <pc:chgData name="Michael MacCoss" userId="afbd1c96-5255-4d89-b6b4-1a00a15797b0" providerId="ADAL" clId="{DF8CC91C-E92A-42D7-9FC7-55BF46402721}" dt="2022-05-18T15:52:37.104" v="176"/>
        <pc:sldMkLst>
          <pc:docMk/>
          <pc:sldMk cId="3668689050" sldId="287"/>
        </pc:sldMkLst>
      </pc:sldChg>
      <pc:sldChg chg="add">
        <pc:chgData name="Michael MacCoss" userId="afbd1c96-5255-4d89-b6b4-1a00a15797b0" providerId="ADAL" clId="{DF8CC91C-E92A-42D7-9FC7-55BF46402721}" dt="2022-05-18T15:52:37.104" v="176"/>
        <pc:sldMkLst>
          <pc:docMk/>
          <pc:sldMk cId="1748044300" sldId="288"/>
        </pc:sldMkLst>
      </pc:sldChg>
      <pc:sldChg chg="add">
        <pc:chgData name="Michael MacCoss" userId="afbd1c96-5255-4d89-b6b4-1a00a15797b0" providerId="ADAL" clId="{DF8CC91C-E92A-42D7-9FC7-55BF46402721}" dt="2022-05-18T15:52:37.104" v="176"/>
        <pc:sldMkLst>
          <pc:docMk/>
          <pc:sldMk cId="4067265643" sldId="289"/>
        </pc:sldMkLst>
      </pc:sldChg>
      <pc:sldChg chg="del">
        <pc:chgData name="Michael MacCoss" userId="afbd1c96-5255-4d89-b6b4-1a00a15797b0" providerId="ADAL" clId="{DF8CC91C-E92A-42D7-9FC7-55BF46402721}" dt="2022-05-18T15:52:07.160" v="173" actId="47"/>
        <pc:sldMkLst>
          <pc:docMk/>
          <pc:sldMk cId="1419624012" sldId="370"/>
        </pc:sldMkLst>
      </pc:sldChg>
      <pc:sldChg chg="del">
        <pc:chgData name="Michael MacCoss" userId="afbd1c96-5255-4d89-b6b4-1a00a15797b0" providerId="ADAL" clId="{DF8CC91C-E92A-42D7-9FC7-55BF46402721}" dt="2022-05-18T15:52:07.160" v="173" actId="47"/>
        <pc:sldMkLst>
          <pc:docMk/>
          <pc:sldMk cId="922683840" sldId="371"/>
        </pc:sldMkLst>
      </pc:sldChg>
      <pc:sldChg chg="modSp mod">
        <pc:chgData name="Michael MacCoss" userId="afbd1c96-5255-4d89-b6b4-1a00a15797b0" providerId="ADAL" clId="{DF8CC91C-E92A-42D7-9FC7-55BF46402721}" dt="2022-05-18T15:40:11.718" v="66" actId="27636"/>
        <pc:sldMkLst>
          <pc:docMk/>
          <pc:sldMk cId="3658106380" sldId="399"/>
        </pc:sldMkLst>
        <pc:spChg chg="mod">
          <ac:chgData name="Michael MacCoss" userId="afbd1c96-5255-4d89-b6b4-1a00a15797b0" providerId="ADAL" clId="{DF8CC91C-E92A-42D7-9FC7-55BF46402721}" dt="2022-05-18T15:40:11.718" v="66" actId="27636"/>
          <ac:spMkLst>
            <pc:docMk/>
            <pc:sldMk cId="3658106380" sldId="399"/>
            <ac:spMk id="2" creationId="{00000000-0000-0000-0000-000000000000}"/>
          </ac:spMkLst>
        </pc:spChg>
      </pc:sldChg>
      <pc:sldChg chg="del">
        <pc:chgData name="Michael MacCoss" userId="afbd1c96-5255-4d89-b6b4-1a00a15797b0" providerId="ADAL" clId="{DF8CC91C-E92A-42D7-9FC7-55BF46402721}" dt="2022-05-18T15:20:23.712" v="0" actId="47"/>
        <pc:sldMkLst>
          <pc:docMk/>
          <pc:sldMk cId="2294689999" sldId="1329"/>
        </pc:sldMkLst>
      </pc:sldChg>
      <pc:sldChg chg="del">
        <pc:chgData name="Michael MacCoss" userId="afbd1c96-5255-4d89-b6b4-1a00a15797b0" providerId="ADAL" clId="{DF8CC91C-E92A-42D7-9FC7-55BF46402721}" dt="2022-05-18T15:20:23.712" v="0" actId="47"/>
        <pc:sldMkLst>
          <pc:docMk/>
          <pc:sldMk cId="1491233931" sldId="1331"/>
        </pc:sldMkLst>
      </pc:sldChg>
      <pc:sldChg chg="del">
        <pc:chgData name="Michael MacCoss" userId="afbd1c96-5255-4d89-b6b4-1a00a15797b0" providerId="ADAL" clId="{DF8CC91C-E92A-42D7-9FC7-55BF46402721}" dt="2022-05-18T15:20:23.712" v="0" actId="47"/>
        <pc:sldMkLst>
          <pc:docMk/>
          <pc:sldMk cId="43082934" sldId="1332"/>
        </pc:sldMkLst>
      </pc:sldChg>
      <pc:sldChg chg="del">
        <pc:chgData name="Michael MacCoss" userId="afbd1c96-5255-4d89-b6b4-1a00a15797b0" providerId="ADAL" clId="{DF8CC91C-E92A-42D7-9FC7-55BF46402721}" dt="2022-05-18T15:20:23.712" v="0" actId="47"/>
        <pc:sldMkLst>
          <pc:docMk/>
          <pc:sldMk cId="402525084" sldId="1334"/>
        </pc:sldMkLst>
      </pc:sldChg>
      <pc:sldChg chg="del">
        <pc:chgData name="Michael MacCoss" userId="afbd1c96-5255-4d89-b6b4-1a00a15797b0" providerId="ADAL" clId="{DF8CC91C-E92A-42D7-9FC7-55BF46402721}" dt="2022-05-18T15:20:23.712" v="0" actId="47"/>
        <pc:sldMkLst>
          <pc:docMk/>
          <pc:sldMk cId="153190416" sldId="1335"/>
        </pc:sldMkLst>
      </pc:sldChg>
      <pc:sldChg chg="del">
        <pc:chgData name="Michael MacCoss" userId="afbd1c96-5255-4d89-b6b4-1a00a15797b0" providerId="ADAL" clId="{DF8CC91C-E92A-42D7-9FC7-55BF46402721}" dt="2022-05-18T15:20:23.712" v="0" actId="47"/>
        <pc:sldMkLst>
          <pc:docMk/>
          <pc:sldMk cId="1085900911" sldId="1337"/>
        </pc:sldMkLst>
      </pc:sldChg>
      <pc:sldChg chg="del">
        <pc:chgData name="Michael MacCoss" userId="afbd1c96-5255-4d89-b6b4-1a00a15797b0" providerId="ADAL" clId="{DF8CC91C-E92A-42D7-9FC7-55BF46402721}" dt="2022-05-18T15:20:23.712" v="0" actId="47"/>
        <pc:sldMkLst>
          <pc:docMk/>
          <pc:sldMk cId="1452109666" sldId="1339"/>
        </pc:sldMkLst>
      </pc:sldChg>
      <pc:sldChg chg="del">
        <pc:chgData name="Michael MacCoss" userId="afbd1c96-5255-4d89-b6b4-1a00a15797b0" providerId="ADAL" clId="{DF8CC91C-E92A-42D7-9FC7-55BF46402721}" dt="2022-05-18T15:20:23.712" v="0" actId="47"/>
        <pc:sldMkLst>
          <pc:docMk/>
          <pc:sldMk cId="1613390980" sldId="1346"/>
        </pc:sldMkLst>
      </pc:sldChg>
      <pc:sldChg chg="del">
        <pc:chgData name="Michael MacCoss" userId="afbd1c96-5255-4d89-b6b4-1a00a15797b0" providerId="ADAL" clId="{DF8CC91C-E92A-42D7-9FC7-55BF46402721}" dt="2022-05-18T15:20:23.712" v="0" actId="47"/>
        <pc:sldMkLst>
          <pc:docMk/>
          <pc:sldMk cId="4090274272" sldId="1415"/>
        </pc:sldMkLst>
      </pc:sldChg>
      <pc:sldChg chg="del">
        <pc:chgData name="Michael MacCoss" userId="afbd1c96-5255-4d89-b6b4-1a00a15797b0" providerId="ADAL" clId="{DF8CC91C-E92A-42D7-9FC7-55BF46402721}" dt="2022-05-18T15:20:23.712" v="0" actId="47"/>
        <pc:sldMkLst>
          <pc:docMk/>
          <pc:sldMk cId="4194260814" sldId="1420"/>
        </pc:sldMkLst>
      </pc:sldChg>
      <pc:sldChg chg="del">
        <pc:chgData name="Michael MacCoss" userId="afbd1c96-5255-4d89-b6b4-1a00a15797b0" providerId="ADAL" clId="{DF8CC91C-E92A-42D7-9FC7-55BF46402721}" dt="2022-05-18T15:20:23.712" v="0" actId="47"/>
        <pc:sldMkLst>
          <pc:docMk/>
          <pc:sldMk cId="1377054374" sldId="1421"/>
        </pc:sldMkLst>
      </pc:sldChg>
      <pc:sldChg chg="del">
        <pc:chgData name="Michael MacCoss" userId="afbd1c96-5255-4d89-b6b4-1a00a15797b0" providerId="ADAL" clId="{DF8CC91C-E92A-42D7-9FC7-55BF46402721}" dt="2022-05-18T15:20:23.712" v="0" actId="47"/>
        <pc:sldMkLst>
          <pc:docMk/>
          <pc:sldMk cId="1419111509" sldId="1422"/>
        </pc:sldMkLst>
      </pc:sldChg>
      <pc:sldChg chg="del">
        <pc:chgData name="Michael MacCoss" userId="afbd1c96-5255-4d89-b6b4-1a00a15797b0" providerId="ADAL" clId="{DF8CC91C-E92A-42D7-9FC7-55BF46402721}" dt="2022-05-18T15:20:23.712" v="0" actId="47"/>
        <pc:sldMkLst>
          <pc:docMk/>
          <pc:sldMk cId="1379458649" sldId="1423"/>
        </pc:sldMkLst>
      </pc:sldChg>
      <pc:sldChg chg="del">
        <pc:chgData name="Michael MacCoss" userId="afbd1c96-5255-4d89-b6b4-1a00a15797b0" providerId="ADAL" clId="{DF8CC91C-E92A-42D7-9FC7-55BF46402721}" dt="2022-05-18T15:20:23.712" v="0" actId="47"/>
        <pc:sldMkLst>
          <pc:docMk/>
          <pc:sldMk cId="1391467341" sldId="1424"/>
        </pc:sldMkLst>
      </pc:sldChg>
      <pc:sldChg chg="del">
        <pc:chgData name="Michael MacCoss" userId="afbd1c96-5255-4d89-b6b4-1a00a15797b0" providerId="ADAL" clId="{DF8CC91C-E92A-42D7-9FC7-55BF46402721}" dt="2022-05-18T15:20:23.712" v="0" actId="47"/>
        <pc:sldMkLst>
          <pc:docMk/>
          <pc:sldMk cId="1810840684" sldId="1428"/>
        </pc:sldMkLst>
      </pc:sldChg>
      <pc:sldChg chg="del">
        <pc:chgData name="Michael MacCoss" userId="afbd1c96-5255-4d89-b6b4-1a00a15797b0" providerId="ADAL" clId="{DF8CC91C-E92A-42D7-9FC7-55BF46402721}" dt="2022-05-18T15:20:23.712" v="0" actId="47"/>
        <pc:sldMkLst>
          <pc:docMk/>
          <pc:sldMk cId="1481935196" sldId="1535"/>
        </pc:sldMkLst>
      </pc:sldChg>
      <pc:sldChg chg="del">
        <pc:chgData name="Michael MacCoss" userId="afbd1c96-5255-4d89-b6b4-1a00a15797b0" providerId="ADAL" clId="{DF8CC91C-E92A-42D7-9FC7-55BF46402721}" dt="2022-05-18T15:20:23.712" v="0" actId="47"/>
        <pc:sldMkLst>
          <pc:docMk/>
          <pc:sldMk cId="3774535872" sldId="1552"/>
        </pc:sldMkLst>
      </pc:sldChg>
      <pc:sldChg chg="del">
        <pc:chgData name="Michael MacCoss" userId="afbd1c96-5255-4d89-b6b4-1a00a15797b0" providerId="ADAL" clId="{DF8CC91C-E92A-42D7-9FC7-55BF46402721}" dt="2022-05-18T15:52:17.937" v="175" actId="47"/>
        <pc:sldMkLst>
          <pc:docMk/>
          <pc:sldMk cId="4134528100" sldId="1972"/>
        </pc:sldMkLst>
      </pc:sldChg>
      <pc:sldChg chg="addSp delSp modSp new mod ord modClrScheme chgLayout">
        <pc:chgData name="Michael MacCoss" userId="afbd1c96-5255-4d89-b6b4-1a00a15797b0" providerId="ADAL" clId="{DF8CC91C-E92A-42D7-9FC7-55BF46402721}" dt="2022-05-18T15:50:35.800" v="137"/>
        <pc:sldMkLst>
          <pc:docMk/>
          <pc:sldMk cId="652160690" sldId="1973"/>
        </pc:sldMkLst>
        <pc:spChg chg="del mod ord">
          <ac:chgData name="Michael MacCoss" userId="afbd1c96-5255-4d89-b6b4-1a00a15797b0" providerId="ADAL" clId="{DF8CC91C-E92A-42D7-9FC7-55BF46402721}" dt="2022-05-18T15:35:18.581" v="2" actId="700"/>
          <ac:spMkLst>
            <pc:docMk/>
            <pc:sldMk cId="652160690" sldId="1973"/>
            <ac:spMk id="2" creationId="{DCAFE099-045D-2C98-BCBE-E5AD7BE32368}"/>
          </ac:spMkLst>
        </pc:spChg>
        <pc:spChg chg="add mod ord">
          <ac:chgData name="Michael MacCoss" userId="afbd1c96-5255-4d89-b6b4-1a00a15797b0" providerId="ADAL" clId="{DF8CC91C-E92A-42D7-9FC7-55BF46402721}" dt="2022-05-18T15:35:28.261" v="30" actId="20577"/>
          <ac:spMkLst>
            <pc:docMk/>
            <pc:sldMk cId="652160690" sldId="1973"/>
            <ac:spMk id="3" creationId="{CBC7ECEA-971E-20A0-B7EE-191B0193C29B}"/>
          </ac:spMkLst>
        </pc:spChg>
        <pc:picChg chg="add mod">
          <ac:chgData name="Michael MacCoss" userId="afbd1c96-5255-4d89-b6b4-1a00a15797b0" providerId="ADAL" clId="{DF8CC91C-E92A-42D7-9FC7-55BF46402721}" dt="2022-05-18T15:38:32.214" v="32" actId="1076"/>
          <ac:picMkLst>
            <pc:docMk/>
            <pc:sldMk cId="652160690" sldId="1973"/>
            <ac:picMk id="5" creationId="{821C4BCB-4C5B-B813-E6CE-DA7F7766C29D}"/>
          </ac:picMkLst>
        </pc:picChg>
        <pc:picChg chg="add mod">
          <ac:chgData name="Michael MacCoss" userId="afbd1c96-5255-4d89-b6b4-1a00a15797b0" providerId="ADAL" clId="{DF8CC91C-E92A-42D7-9FC7-55BF46402721}" dt="2022-05-18T15:38:55.157" v="36" actId="14100"/>
          <ac:picMkLst>
            <pc:docMk/>
            <pc:sldMk cId="652160690" sldId="1973"/>
            <ac:picMk id="7" creationId="{180D3500-AAA3-3F0A-B82E-5A29CA79EB05}"/>
          </ac:picMkLst>
        </pc:picChg>
      </pc:sldChg>
      <pc:sldChg chg="addSp delSp modSp new mod ord modClrScheme chgLayout">
        <pc:chgData name="Michael MacCoss" userId="afbd1c96-5255-4d89-b6b4-1a00a15797b0" providerId="ADAL" clId="{DF8CC91C-E92A-42D7-9FC7-55BF46402721}" dt="2022-05-18T15:50:33.809" v="135"/>
        <pc:sldMkLst>
          <pc:docMk/>
          <pc:sldMk cId="782574182" sldId="1974"/>
        </pc:sldMkLst>
        <pc:spChg chg="del mod ord">
          <ac:chgData name="Michael MacCoss" userId="afbd1c96-5255-4d89-b6b4-1a00a15797b0" providerId="ADAL" clId="{DF8CC91C-E92A-42D7-9FC7-55BF46402721}" dt="2022-05-18T15:40:02.564" v="38" actId="700"/>
          <ac:spMkLst>
            <pc:docMk/>
            <pc:sldMk cId="782574182" sldId="1974"/>
            <ac:spMk id="2" creationId="{B14207C8-081C-2ADE-4340-70FFFDCD7E1E}"/>
          </ac:spMkLst>
        </pc:spChg>
        <pc:spChg chg="add mod ord">
          <ac:chgData name="Michael MacCoss" userId="afbd1c96-5255-4d89-b6b4-1a00a15797b0" providerId="ADAL" clId="{DF8CC91C-E92A-42D7-9FC7-55BF46402721}" dt="2022-05-18T15:40:08.702" v="64" actId="20577"/>
          <ac:spMkLst>
            <pc:docMk/>
            <pc:sldMk cId="782574182" sldId="1974"/>
            <ac:spMk id="3" creationId="{3005D972-4A56-405C-921C-F05254C9DFF4}"/>
          </ac:spMkLst>
        </pc:spChg>
        <pc:spChg chg="add mod">
          <ac:chgData name="Michael MacCoss" userId="afbd1c96-5255-4d89-b6b4-1a00a15797b0" providerId="ADAL" clId="{DF8CC91C-E92A-42D7-9FC7-55BF46402721}" dt="2022-05-18T15:40:40.077" v="94" actId="1076"/>
          <ac:spMkLst>
            <pc:docMk/>
            <pc:sldMk cId="782574182" sldId="1974"/>
            <ac:spMk id="5" creationId="{1A8BD912-E080-A99A-ED3E-B83883EFEBAB}"/>
          </ac:spMkLst>
        </pc:spChg>
        <pc:picChg chg="add mod">
          <ac:chgData name="Michael MacCoss" userId="afbd1c96-5255-4d89-b6b4-1a00a15797b0" providerId="ADAL" clId="{DF8CC91C-E92A-42D7-9FC7-55BF46402721}" dt="2022-05-18T15:40:42.589" v="95" actId="1076"/>
          <ac:picMkLst>
            <pc:docMk/>
            <pc:sldMk cId="782574182" sldId="1974"/>
            <ac:picMk id="4" creationId="{ED4A0859-A278-69C8-E9AC-7265D54192A9}"/>
          </ac:picMkLst>
        </pc:picChg>
      </pc:sldChg>
      <pc:sldChg chg="addSp modSp new mod modAnim">
        <pc:chgData name="Michael MacCoss" userId="afbd1c96-5255-4d89-b6b4-1a00a15797b0" providerId="ADAL" clId="{DF8CC91C-E92A-42D7-9FC7-55BF46402721}" dt="2022-05-18T15:49:39.093" v="114"/>
        <pc:sldMkLst>
          <pc:docMk/>
          <pc:sldMk cId="2469665710" sldId="1975"/>
        </pc:sldMkLst>
        <pc:spChg chg="mod">
          <ac:chgData name="Michael MacCoss" userId="afbd1c96-5255-4d89-b6b4-1a00a15797b0" providerId="ADAL" clId="{DF8CC91C-E92A-42D7-9FC7-55BF46402721}" dt="2022-05-18T15:49:14.797" v="113" actId="20577"/>
          <ac:spMkLst>
            <pc:docMk/>
            <pc:sldMk cId="2469665710" sldId="1975"/>
            <ac:spMk id="2" creationId="{868A7271-FF0C-4451-857E-5552DCC0866C}"/>
          </ac:spMkLst>
        </pc:spChg>
        <pc:spChg chg="add mod">
          <ac:chgData name="Michael MacCoss" userId="afbd1c96-5255-4d89-b6b4-1a00a15797b0" providerId="ADAL" clId="{DF8CC91C-E92A-42D7-9FC7-55BF46402721}" dt="2022-05-18T15:49:39.093" v="114"/>
          <ac:spMkLst>
            <pc:docMk/>
            <pc:sldMk cId="2469665710" sldId="1975"/>
            <ac:spMk id="5" creationId="{DB2270E5-4E42-E1FC-B746-650FC452D504}"/>
          </ac:spMkLst>
        </pc:spChg>
        <pc:spChg chg="add mod">
          <ac:chgData name="Michael MacCoss" userId="afbd1c96-5255-4d89-b6b4-1a00a15797b0" providerId="ADAL" clId="{DF8CC91C-E92A-42D7-9FC7-55BF46402721}" dt="2022-05-18T15:49:39.093" v="114"/>
          <ac:spMkLst>
            <pc:docMk/>
            <pc:sldMk cId="2469665710" sldId="1975"/>
            <ac:spMk id="6" creationId="{0D91B405-FEB1-C962-0D69-5D74A2E874D0}"/>
          </ac:spMkLst>
        </pc:spChg>
        <pc:spChg chg="add mod">
          <ac:chgData name="Michael MacCoss" userId="afbd1c96-5255-4d89-b6b4-1a00a15797b0" providerId="ADAL" clId="{DF8CC91C-E92A-42D7-9FC7-55BF46402721}" dt="2022-05-18T15:49:39.093" v="114"/>
          <ac:spMkLst>
            <pc:docMk/>
            <pc:sldMk cId="2469665710" sldId="1975"/>
            <ac:spMk id="7" creationId="{95DE91D4-13EE-1D91-B967-2382A7B713BA}"/>
          </ac:spMkLst>
        </pc:spChg>
        <pc:spChg chg="mod">
          <ac:chgData name="Michael MacCoss" userId="afbd1c96-5255-4d89-b6b4-1a00a15797b0" providerId="ADAL" clId="{DF8CC91C-E92A-42D7-9FC7-55BF46402721}" dt="2022-05-18T15:49:39.093" v="114"/>
          <ac:spMkLst>
            <pc:docMk/>
            <pc:sldMk cId="2469665710" sldId="1975"/>
            <ac:spMk id="9" creationId="{DB94ED0B-9F2D-3E66-8FE9-274386EFEEB2}"/>
          </ac:spMkLst>
        </pc:spChg>
        <pc:spChg chg="mod">
          <ac:chgData name="Michael MacCoss" userId="afbd1c96-5255-4d89-b6b4-1a00a15797b0" providerId="ADAL" clId="{DF8CC91C-E92A-42D7-9FC7-55BF46402721}" dt="2022-05-18T15:49:39.093" v="114"/>
          <ac:spMkLst>
            <pc:docMk/>
            <pc:sldMk cId="2469665710" sldId="1975"/>
            <ac:spMk id="11" creationId="{13327D76-900D-AE53-4C86-FFE8E12D3806}"/>
          </ac:spMkLst>
        </pc:spChg>
        <pc:spChg chg="mod">
          <ac:chgData name="Michael MacCoss" userId="afbd1c96-5255-4d89-b6b4-1a00a15797b0" providerId="ADAL" clId="{DF8CC91C-E92A-42D7-9FC7-55BF46402721}" dt="2022-05-18T15:49:39.093" v="114"/>
          <ac:spMkLst>
            <pc:docMk/>
            <pc:sldMk cId="2469665710" sldId="1975"/>
            <ac:spMk id="13" creationId="{9D2CED0E-0C20-1FE7-3025-AA61F49D28DD}"/>
          </ac:spMkLst>
        </pc:spChg>
        <pc:spChg chg="mod">
          <ac:chgData name="Michael MacCoss" userId="afbd1c96-5255-4d89-b6b4-1a00a15797b0" providerId="ADAL" clId="{DF8CC91C-E92A-42D7-9FC7-55BF46402721}" dt="2022-05-18T15:49:39.093" v="114"/>
          <ac:spMkLst>
            <pc:docMk/>
            <pc:sldMk cId="2469665710" sldId="1975"/>
            <ac:spMk id="15" creationId="{FEB62AA9-2BB2-790F-9CEA-FBDE15C930C9}"/>
          </ac:spMkLst>
        </pc:spChg>
        <pc:spChg chg="mod">
          <ac:chgData name="Michael MacCoss" userId="afbd1c96-5255-4d89-b6b4-1a00a15797b0" providerId="ADAL" clId="{DF8CC91C-E92A-42D7-9FC7-55BF46402721}" dt="2022-05-18T15:49:39.093" v="114"/>
          <ac:spMkLst>
            <pc:docMk/>
            <pc:sldMk cId="2469665710" sldId="1975"/>
            <ac:spMk id="16" creationId="{2FC2DF62-4400-7147-D0E4-C5EC088C6F26}"/>
          </ac:spMkLst>
        </pc:spChg>
        <pc:spChg chg="add mod">
          <ac:chgData name="Michael MacCoss" userId="afbd1c96-5255-4d89-b6b4-1a00a15797b0" providerId="ADAL" clId="{DF8CC91C-E92A-42D7-9FC7-55BF46402721}" dt="2022-05-18T15:49:39.093" v="114"/>
          <ac:spMkLst>
            <pc:docMk/>
            <pc:sldMk cId="2469665710" sldId="1975"/>
            <ac:spMk id="17" creationId="{06D62683-7E23-41C2-1788-A7CA7C276D0F}"/>
          </ac:spMkLst>
        </pc:spChg>
        <pc:grpChg chg="add mod">
          <ac:chgData name="Michael MacCoss" userId="afbd1c96-5255-4d89-b6b4-1a00a15797b0" providerId="ADAL" clId="{DF8CC91C-E92A-42D7-9FC7-55BF46402721}" dt="2022-05-18T15:49:39.093" v="114"/>
          <ac:grpSpMkLst>
            <pc:docMk/>
            <pc:sldMk cId="2469665710" sldId="1975"/>
            <ac:grpSpMk id="8" creationId="{953D58A5-95E2-8E91-D2C6-046F50CCCB0B}"/>
          </ac:grpSpMkLst>
        </pc:grpChg>
        <pc:picChg chg="add mod">
          <ac:chgData name="Michael MacCoss" userId="afbd1c96-5255-4d89-b6b4-1a00a15797b0" providerId="ADAL" clId="{DF8CC91C-E92A-42D7-9FC7-55BF46402721}" dt="2022-05-18T15:49:39.093" v="114"/>
          <ac:picMkLst>
            <pc:docMk/>
            <pc:sldMk cId="2469665710" sldId="1975"/>
            <ac:picMk id="18" creationId="{7DD38E12-56E6-DFC6-3366-B69E4ED86F7D}"/>
          </ac:picMkLst>
        </pc:picChg>
        <pc:cxnChg chg="add mod">
          <ac:chgData name="Michael MacCoss" userId="afbd1c96-5255-4d89-b6b4-1a00a15797b0" providerId="ADAL" clId="{DF8CC91C-E92A-42D7-9FC7-55BF46402721}" dt="2022-05-18T15:49:39.093" v="114"/>
          <ac:cxnSpMkLst>
            <pc:docMk/>
            <pc:sldMk cId="2469665710" sldId="1975"/>
            <ac:cxnSpMk id="4" creationId="{46F125CC-5B1E-C452-3F9D-1389461C67D7}"/>
          </ac:cxnSpMkLst>
        </pc:cxnChg>
        <pc:cxnChg chg="mod">
          <ac:chgData name="Michael MacCoss" userId="afbd1c96-5255-4d89-b6b4-1a00a15797b0" providerId="ADAL" clId="{DF8CC91C-E92A-42D7-9FC7-55BF46402721}" dt="2022-05-18T15:49:39.093" v="114"/>
          <ac:cxnSpMkLst>
            <pc:docMk/>
            <pc:sldMk cId="2469665710" sldId="1975"/>
            <ac:cxnSpMk id="10" creationId="{846FF864-CA54-2F55-BAA2-BB4C7A62910E}"/>
          </ac:cxnSpMkLst>
        </pc:cxnChg>
        <pc:cxnChg chg="mod">
          <ac:chgData name="Michael MacCoss" userId="afbd1c96-5255-4d89-b6b4-1a00a15797b0" providerId="ADAL" clId="{DF8CC91C-E92A-42D7-9FC7-55BF46402721}" dt="2022-05-18T15:49:39.093" v="114"/>
          <ac:cxnSpMkLst>
            <pc:docMk/>
            <pc:sldMk cId="2469665710" sldId="1975"/>
            <ac:cxnSpMk id="12" creationId="{D10D82CE-E466-BA65-6C9B-E9DD7B907C0E}"/>
          </ac:cxnSpMkLst>
        </pc:cxnChg>
        <pc:cxnChg chg="mod">
          <ac:chgData name="Michael MacCoss" userId="afbd1c96-5255-4d89-b6b4-1a00a15797b0" providerId="ADAL" clId="{DF8CC91C-E92A-42D7-9FC7-55BF46402721}" dt="2022-05-18T15:49:39.093" v="114"/>
          <ac:cxnSpMkLst>
            <pc:docMk/>
            <pc:sldMk cId="2469665710" sldId="1975"/>
            <ac:cxnSpMk id="14" creationId="{04D15DA3-1D35-8AF3-B6B5-D1F88C514105}"/>
          </ac:cxnSpMkLst>
        </pc:cxnChg>
      </pc:sldChg>
      <pc:sldChg chg="addSp modSp new mod">
        <pc:chgData name="Michael MacCoss" userId="afbd1c96-5255-4d89-b6b4-1a00a15797b0" providerId="ADAL" clId="{DF8CC91C-E92A-42D7-9FC7-55BF46402721}" dt="2022-05-18T15:50:24.749" v="133" actId="20577"/>
        <pc:sldMkLst>
          <pc:docMk/>
          <pc:sldMk cId="642684952" sldId="1976"/>
        </pc:sldMkLst>
        <pc:spChg chg="mod">
          <ac:chgData name="Michael MacCoss" userId="afbd1c96-5255-4d89-b6b4-1a00a15797b0" providerId="ADAL" clId="{DF8CC91C-E92A-42D7-9FC7-55BF46402721}" dt="2022-05-18T15:50:24.749" v="133" actId="20577"/>
          <ac:spMkLst>
            <pc:docMk/>
            <pc:sldMk cId="642684952" sldId="1976"/>
            <ac:spMk id="2" creationId="{D6BCE962-4DA3-79A9-ECC8-35AE6120C4AA}"/>
          </ac:spMkLst>
        </pc:spChg>
        <pc:spChg chg="add mod">
          <ac:chgData name="Michael MacCoss" userId="afbd1c96-5255-4d89-b6b4-1a00a15797b0" providerId="ADAL" clId="{DF8CC91C-E92A-42D7-9FC7-55BF46402721}" dt="2022-05-18T15:50:08.860" v="116"/>
          <ac:spMkLst>
            <pc:docMk/>
            <pc:sldMk cId="642684952" sldId="1976"/>
            <ac:spMk id="5" creationId="{5A28D479-60D6-90A6-FCD4-1A4176028ECC}"/>
          </ac:spMkLst>
        </pc:spChg>
        <pc:spChg chg="add mod">
          <ac:chgData name="Michael MacCoss" userId="afbd1c96-5255-4d89-b6b4-1a00a15797b0" providerId="ADAL" clId="{DF8CC91C-E92A-42D7-9FC7-55BF46402721}" dt="2022-05-18T15:50:08.860" v="116"/>
          <ac:spMkLst>
            <pc:docMk/>
            <pc:sldMk cId="642684952" sldId="1976"/>
            <ac:spMk id="6" creationId="{8C876D11-3FE0-3924-B449-EA4AF0F1B749}"/>
          </ac:spMkLst>
        </pc:spChg>
        <pc:spChg chg="add mod">
          <ac:chgData name="Michael MacCoss" userId="afbd1c96-5255-4d89-b6b4-1a00a15797b0" providerId="ADAL" clId="{DF8CC91C-E92A-42D7-9FC7-55BF46402721}" dt="2022-05-18T15:50:08.860" v="116"/>
          <ac:spMkLst>
            <pc:docMk/>
            <pc:sldMk cId="642684952" sldId="1976"/>
            <ac:spMk id="7" creationId="{AF5A6CC0-4A7F-1015-89F3-74A655034AF7}"/>
          </ac:spMkLst>
        </pc:spChg>
        <pc:spChg chg="mod">
          <ac:chgData name="Michael MacCoss" userId="afbd1c96-5255-4d89-b6b4-1a00a15797b0" providerId="ADAL" clId="{DF8CC91C-E92A-42D7-9FC7-55BF46402721}" dt="2022-05-18T15:50:08.860" v="116"/>
          <ac:spMkLst>
            <pc:docMk/>
            <pc:sldMk cId="642684952" sldId="1976"/>
            <ac:spMk id="9" creationId="{61E230B9-CDAD-8986-A793-2AEFE234DABF}"/>
          </ac:spMkLst>
        </pc:spChg>
        <pc:spChg chg="mod">
          <ac:chgData name="Michael MacCoss" userId="afbd1c96-5255-4d89-b6b4-1a00a15797b0" providerId="ADAL" clId="{DF8CC91C-E92A-42D7-9FC7-55BF46402721}" dt="2022-05-18T15:50:08.860" v="116"/>
          <ac:spMkLst>
            <pc:docMk/>
            <pc:sldMk cId="642684952" sldId="1976"/>
            <ac:spMk id="11" creationId="{4755D3D8-7091-76D2-89B2-0908DF86C8F6}"/>
          </ac:spMkLst>
        </pc:spChg>
        <pc:spChg chg="mod">
          <ac:chgData name="Michael MacCoss" userId="afbd1c96-5255-4d89-b6b4-1a00a15797b0" providerId="ADAL" clId="{DF8CC91C-E92A-42D7-9FC7-55BF46402721}" dt="2022-05-18T15:50:08.860" v="116"/>
          <ac:spMkLst>
            <pc:docMk/>
            <pc:sldMk cId="642684952" sldId="1976"/>
            <ac:spMk id="13" creationId="{E6E0CF9A-491C-C6B3-1FC9-0CACDC22435B}"/>
          </ac:spMkLst>
        </pc:spChg>
        <pc:spChg chg="mod">
          <ac:chgData name="Michael MacCoss" userId="afbd1c96-5255-4d89-b6b4-1a00a15797b0" providerId="ADAL" clId="{DF8CC91C-E92A-42D7-9FC7-55BF46402721}" dt="2022-05-18T15:50:08.860" v="116"/>
          <ac:spMkLst>
            <pc:docMk/>
            <pc:sldMk cId="642684952" sldId="1976"/>
            <ac:spMk id="15" creationId="{6943E462-91CF-DECE-322B-85D382CEAC33}"/>
          </ac:spMkLst>
        </pc:spChg>
        <pc:spChg chg="mod">
          <ac:chgData name="Michael MacCoss" userId="afbd1c96-5255-4d89-b6b4-1a00a15797b0" providerId="ADAL" clId="{DF8CC91C-E92A-42D7-9FC7-55BF46402721}" dt="2022-05-18T15:50:08.860" v="116"/>
          <ac:spMkLst>
            <pc:docMk/>
            <pc:sldMk cId="642684952" sldId="1976"/>
            <ac:spMk id="16" creationId="{C4C74042-CBA8-94D0-12B8-5A839BDB368E}"/>
          </ac:spMkLst>
        </pc:spChg>
        <pc:spChg chg="add mod">
          <ac:chgData name="Michael MacCoss" userId="afbd1c96-5255-4d89-b6b4-1a00a15797b0" providerId="ADAL" clId="{DF8CC91C-E92A-42D7-9FC7-55BF46402721}" dt="2022-05-18T15:50:08.860" v="116"/>
          <ac:spMkLst>
            <pc:docMk/>
            <pc:sldMk cId="642684952" sldId="1976"/>
            <ac:spMk id="17" creationId="{69E5BAFB-23F0-9234-F099-8342FA6529B9}"/>
          </ac:spMkLst>
        </pc:spChg>
        <pc:grpChg chg="add mod">
          <ac:chgData name="Michael MacCoss" userId="afbd1c96-5255-4d89-b6b4-1a00a15797b0" providerId="ADAL" clId="{DF8CC91C-E92A-42D7-9FC7-55BF46402721}" dt="2022-05-18T15:50:08.860" v="116"/>
          <ac:grpSpMkLst>
            <pc:docMk/>
            <pc:sldMk cId="642684952" sldId="1976"/>
            <ac:grpSpMk id="8" creationId="{8B8A7F61-1A03-994B-2A93-AB13F762FE54}"/>
          </ac:grpSpMkLst>
        </pc:grpChg>
        <pc:picChg chg="add mod">
          <ac:chgData name="Michael MacCoss" userId="afbd1c96-5255-4d89-b6b4-1a00a15797b0" providerId="ADAL" clId="{DF8CC91C-E92A-42D7-9FC7-55BF46402721}" dt="2022-05-18T15:50:08.860" v="116"/>
          <ac:picMkLst>
            <pc:docMk/>
            <pc:sldMk cId="642684952" sldId="1976"/>
            <ac:picMk id="18" creationId="{3BF1BBB2-D958-5F50-BF9C-70F4BA521F18}"/>
          </ac:picMkLst>
        </pc:picChg>
        <pc:cxnChg chg="add mod">
          <ac:chgData name="Michael MacCoss" userId="afbd1c96-5255-4d89-b6b4-1a00a15797b0" providerId="ADAL" clId="{DF8CC91C-E92A-42D7-9FC7-55BF46402721}" dt="2022-05-18T15:50:08.860" v="116"/>
          <ac:cxnSpMkLst>
            <pc:docMk/>
            <pc:sldMk cId="642684952" sldId="1976"/>
            <ac:cxnSpMk id="4" creationId="{09D97ABA-A7D6-4A4D-D16F-04CA2584AD90}"/>
          </ac:cxnSpMkLst>
        </pc:cxnChg>
        <pc:cxnChg chg="mod">
          <ac:chgData name="Michael MacCoss" userId="afbd1c96-5255-4d89-b6b4-1a00a15797b0" providerId="ADAL" clId="{DF8CC91C-E92A-42D7-9FC7-55BF46402721}" dt="2022-05-18T15:50:08.860" v="116"/>
          <ac:cxnSpMkLst>
            <pc:docMk/>
            <pc:sldMk cId="642684952" sldId="1976"/>
            <ac:cxnSpMk id="10" creationId="{A9CAB51F-F637-589E-EBAB-81358E180E8D}"/>
          </ac:cxnSpMkLst>
        </pc:cxnChg>
        <pc:cxnChg chg="mod">
          <ac:chgData name="Michael MacCoss" userId="afbd1c96-5255-4d89-b6b4-1a00a15797b0" providerId="ADAL" clId="{DF8CC91C-E92A-42D7-9FC7-55BF46402721}" dt="2022-05-18T15:50:08.860" v="116"/>
          <ac:cxnSpMkLst>
            <pc:docMk/>
            <pc:sldMk cId="642684952" sldId="1976"/>
            <ac:cxnSpMk id="12" creationId="{BD64E5E7-C0AE-7DAA-EF61-CCBAEB2AE073}"/>
          </ac:cxnSpMkLst>
        </pc:cxnChg>
        <pc:cxnChg chg="mod">
          <ac:chgData name="Michael MacCoss" userId="afbd1c96-5255-4d89-b6b4-1a00a15797b0" providerId="ADAL" clId="{DF8CC91C-E92A-42D7-9FC7-55BF46402721}" dt="2022-05-18T15:50:08.860" v="116"/>
          <ac:cxnSpMkLst>
            <pc:docMk/>
            <pc:sldMk cId="642684952" sldId="1976"/>
            <ac:cxnSpMk id="14" creationId="{F427AA5D-AF00-ED47-6BED-1036540F1A77}"/>
          </ac:cxnSpMkLst>
        </pc:cxnChg>
      </pc:sldChg>
      <pc:sldChg chg="addSp modSp new del mod modAnim">
        <pc:chgData name="Michael MacCoss" userId="afbd1c96-5255-4d89-b6b4-1a00a15797b0" providerId="ADAL" clId="{DF8CC91C-E92A-42D7-9FC7-55BF46402721}" dt="2022-05-18T15:51:42.907" v="171" actId="2696"/>
        <pc:sldMkLst>
          <pc:docMk/>
          <pc:sldMk cId="3702730636" sldId="1977"/>
        </pc:sldMkLst>
        <pc:spChg chg="mod">
          <ac:chgData name="Michael MacCoss" userId="afbd1c96-5255-4d89-b6b4-1a00a15797b0" providerId="ADAL" clId="{DF8CC91C-E92A-42D7-9FC7-55BF46402721}" dt="2022-05-18T15:51:26.214" v="170" actId="20577"/>
          <ac:spMkLst>
            <pc:docMk/>
            <pc:sldMk cId="3702730636" sldId="1977"/>
            <ac:spMk id="2" creationId="{4FC55E50-0FDA-7418-BE72-B7F818B567AF}"/>
          </ac:spMkLst>
        </pc:spChg>
        <pc:spChg chg="add mod">
          <ac:chgData name="Michael MacCoss" userId="afbd1c96-5255-4d89-b6b4-1a00a15797b0" providerId="ADAL" clId="{DF8CC91C-E92A-42D7-9FC7-55BF46402721}" dt="2022-05-18T15:51:09.420" v="139"/>
          <ac:spMkLst>
            <pc:docMk/>
            <pc:sldMk cId="3702730636" sldId="1977"/>
            <ac:spMk id="6" creationId="{1B086A4A-82C6-F039-9E28-6C102D581B53}"/>
          </ac:spMkLst>
        </pc:spChg>
        <pc:spChg chg="add mod">
          <ac:chgData name="Michael MacCoss" userId="afbd1c96-5255-4d89-b6b4-1a00a15797b0" providerId="ADAL" clId="{DF8CC91C-E92A-42D7-9FC7-55BF46402721}" dt="2022-05-18T15:51:09.420" v="139"/>
          <ac:spMkLst>
            <pc:docMk/>
            <pc:sldMk cId="3702730636" sldId="1977"/>
            <ac:spMk id="8" creationId="{1D686901-6F86-77AF-3086-76BE85C41A41}"/>
          </ac:spMkLst>
        </pc:spChg>
        <pc:picChg chg="add mod">
          <ac:chgData name="Michael MacCoss" userId="afbd1c96-5255-4d89-b6b4-1a00a15797b0" providerId="ADAL" clId="{DF8CC91C-E92A-42D7-9FC7-55BF46402721}" dt="2022-05-18T15:51:09.420" v="139"/>
          <ac:picMkLst>
            <pc:docMk/>
            <pc:sldMk cId="3702730636" sldId="1977"/>
            <ac:picMk id="4" creationId="{F081B559-6ABA-BAAB-4A56-FD567ED86CB8}"/>
          </ac:picMkLst>
        </pc:picChg>
        <pc:cxnChg chg="add mod">
          <ac:chgData name="Michael MacCoss" userId="afbd1c96-5255-4d89-b6b4-1a00a15797b0" providerId="ADAL" clId="{DF8CC91C-E92A-42D7-9FC7-55BF46402721}" dt="2022-05-18T15:51:09.420" v="139"/>
          <ac:cxnSpMkLst>
            <pc:docMk/>
            <pc:sldMk cId="3702730636" sldId="1977"/>
            <ac:cxnSpMk id="5" creationId="{0EF02022-DE29-E170-1E87-4D0517EEECAB}"/>
          </ac:cxnSpMkLst>
        </pc:cxnChg>
        <pc:cxnChg chg="add mod">
          <ac:chgData name="Michael MacCoss" userId="afbd1c96-5255-4d89-b6b4-1a00a15797b0" providerId="ADAL" clId="{DF8CC91C-E92A-42D7-9FC7-55BF46402721}" dt="2022-05-18T15:51:09.420" v="139"/>
          <ac:cxnSpMkLst>
            <pc:docMk/>
            <pc:sldMk cId="3702730636" sldId="1977"/>
            <ac:cxnSpMk id="7" creationId="{8B0F9746-1E9E-0908-E48D-A5B67C0E1DB4}"/>
          </ac:cxnSpMkLst>
        </pc:cxnChg>
      </pc:sldChg>
      <pc:sldChg chg="add">
        <pc:chgData name="Michael MacCoss" userId="afbd1c96-5255-4d89-b6b4-1a00a15797b0" providerId="ADAL" clId="{DF8CC91C-E92A-42D7-9FC7-55BF46402721}" dt="2022-05-18T15:52:04.336" v="172"/>
        <pc:sldMkLst>
          <pc:docMk/>
          <pc:sldMk cId="4234053909" sldId="1977"/>
        </pc:sldMkLst>
      </pc:sldChg>
      <pc:sldChg chg="addSp delSp modSp new mod">
        <pc:chgData name="Michael MacCoss" userId="afbd1c96-5255-4d89-b6b4-1a00a15797b0" providerId="ADAL" clId="{DF8CC91C-E92A-42D7-9FC7-55BF46402721}" dt="2022-05-18T16:12:51.597" v="271" actId="1076"/>
        <pc:sldMkLst>
          <pc:docMk/>
          <pc:sldMk cId="2044289448" sldId="1978"/>
        </pc:sldMkLst>
        <pc:spChg chg="mod">
          <ac:chgData name="Michael MacCoss" userId="afbd1c96-5255-4d89-b6b4-1a00a15797b0" providerId="ADAL" clId="{DF8CC91C-E92A-42D7-9FC7-55BF46402721}" dt="2022-05-18T16:12:51.597" v="271" actId="1076"/>
          <ac:spMkLst>
            <pc:docMk/>
            <pc:sldMk cId="2044289448" sldId="1978"/>
            <ac:spMk id="2" creationId="{D87680F6-F3E8-43BD-94D5-E59DC8D2D724}"/>
          </ac:spMkLst>
        </pc:spChg>
        <pc:spChg chg="add del mod">
          <ac:chgData name="Michael MacCoss" userId="afbd1c96-5255-4d89-b6b4-1a00a15797b0" providerId="ADAL" clId="{DF8CC91C-E92A-42D7-9FC7-55BF46402721}" dt="2022-05-18T15:59:26.192" v="225" actId="478"/>
          <ac:spMkLst>
            <pc:docMk/>
            <pc:sldMk cId="2044289448" sldId="1978"/>
            <ac:spMk id="4" creationId="{CF1CB7CD-E548-FAF9-9C3D-9BD46D5D0D9C}"/>
          </ac:spMkLst>
        </pc:spChg>
        <pc:picChg chg="add del mod">
          <ac:chgData name="Michael MacCoss" userId="afbd1c96-5255-4d89-b6b4-1a00a15797b0" providerId="ADAL" clId="{DF8CC91C-E92A-42D7-9FC7-55BF46402721}" dt="2022-05-18T15:59:29.024" v="226" actId="478"/>
          <ac:picMkLst>
            <pc:docMk/>
            <pc:sldMk cId="2044289448" sldId="1978"/>
            <ac:picMk id="3" creationId="{B94B5722-6C3A-AB0A-F051-9587FCABFF05}"/>
          </ac:picMkLst>
        </pc:picChg>
        <pc:picChg chg="add mod">
          <ac:chgData name="Michael MacCoss" userId="afbd1c96-5255-4d89-b6b4-1a00a15797b0" providerId="ADAL" clId="{DF8CC91C-E92A-42D7-9FC7-55BF46402721}" dt="2022-05-18T16:12:45.844" v="270" actId="1076"/>
          <ac:picMkLst>
            <pc:docMk/>
            <pc:sldMk cId="2044289448" sldId="1978"/>
            <ac:picMk id="5" creationId="{9FC93DBD-2308-5E0D-7A09-F0BA1C33F3BB}"/>
          </ac:picMkLst>
        </pc:picChg>
        <pc:picChg chg="add mod">
          <ac:chgData name="Michael MacCoss" userId="afbd1c96-5255-4d89-b6b4-1a00a15797b0" providerId="ADAL" clId="{DF8CC91C-E92A-42D7-9FC7-55BF46402721}" dt="2022-05-18T16:03:50.589" v="233" actId="1076"/>
          <ac:picMkLst>
            <pc:docMk/>
            <pc:sldMk cId="2044289448" sldId="1978"/>
            <ac:picMk id="6" creationId="{ACB4B554-63C7-BA76-C7F1-900C8FDBE49A}"/>
          </ac:picMkLst>
        </pc:picChg>
        <pc:picChg chg="add mod">
          <ac:chgData name="Michael MacCoss" userId="afbd1c96-5255-4d89-b6b4-1a00a15797b0" providerId="ADAL" clId="{DF8CC91C-E92A-42D7-9FC7-55BF46402721}" dt="2022-05-18T16:12:41.284" v="268" actId="1076"/>
          <ac:picMkLst>
            <pc:docMk/>
            <pc:sldMk cId="2044289448" sldId="1978"/>
            <ac:picMk id="7" creationId="{EF9AF7A7-3607-FEC1-FAC9-A5B160BC1562}"/>
          </ac:picMkLst>
        </pc:picChg>
      </pc:sldChg>
      <pc:sldMasterChg chg="delSldLayout">
        <pc:chgData name="Michael MacCoss" userId="afbd1c96-5255-4d89-b6b4-1a00a15797b0" providerId="ADAL" clId="{DF8CC91C-E92A-42D7-9FC7-55BF46402721}" dt="2022-05-18T15:20:23.712" v="0" actId="47"/>
        <pc:sldMasterMkLst>
          <pc:docMk/>
          <pc:sldMasterMk cId="1857837887" sldId="2147483873"/>
        </pc:sldMasterMkLst>
        <pc:sldLayoutChg chg="del">
          <pc:chgData name="Michael MacCoss" userId="afbd1c96-5255-4d89-b6b4-1a00a15797b0" providerId="ADAL" clId="{DF8CC91C-E92A-42D7-9FC7-55BF46402721}" dt="2022-05-18T15:20:23.712" v="0" actId="47"/>
          <pc:sldLayoutMkLst>
            <pc:docMk/>
            <pc:sldMasterMk cId="1857837887" sldId="2147483873"/>
            <pc:sldLayoutMk cId="322881698" sldId="2147483875"/>
          </pc:sldLayoutMkLst>
        </pc:sldLayoutChg>
      </pc:sldMasterChg>
      <pc:sldMasterChg chg="del delSldLayout">
        <pc:chgData name="Michael MacCoss" userId="afbd1c96-5255-4d89-b6b4-1a00a15797b0" providerId="ADAL" clId="{DF8CC91C-E92A-42D7-9FC7-55BF46402721}" dt="2022-05-18T15:20:23.712" v="0" actId="47"/>
        <pc:sldMasterMkLst>
          <pc:docMk/>
          <pc:sldMasterMk cId="1982611814" sldId="2147483888"/>
        </pc:sldMasterMkLst>
        <pc:sldLayoutChg chg="del">
          <pc:chgData name="Michael MacCoss" userId="afbd1c96-5255-4d89-b6b4-1a00a15797b0" providerId="ADAL" clId="{DF8CC91C-E92A-42D7-9FC7-55BF46402721}" dt="2022-05-18T15:20:23.712" v="0" actId="47"/>
          <pc:sldLayoutMkLst>
            <pc:docMk/>
            <pc:sldMasterMk cId="1982611814" sldId="2147483888"/>
            <pc:sldLayoutMk cId="3244542342" sldId="2147483889"/>
          </pc:sldLayoutMkLst>
        </pc:sldLayoutChg>
      </pc:sldMasterChg>
      <pc:sldMasterChg chg="del delSldLayout">
        <pc:chgData name="Michael MacCoss" userId="afbd1c96-5255-4d89-b6b4-1a00a15797b0" providerId="ADAL" clId="{DF8CC91C-E92A-42D7-9FC7-55BF46402721}" dt="2022-05-18T15:52:16.172" v="174" actId="2696"/>
        <pc:sldMasterMkLst>
          <pc:docMk/>
          <pc:sldMasterMk cId="1193833303" sldId="2147483890"/>
        </pc:sldMasterMkLst>
        <pc:sldLayoutChg chg="del">
          <pc:chgData name="Michael MacCoss" userId="afbd1c96-5255-4d89-b6b4-1a00a15797b0" providerId="ADAL" clId="{DF8CC91C-E92A-42D7-9FC7-55BF46402721}" dt="2022-05-18T15:52:16.172" v="174" actId="2696"/>
          <pc:sldLayoutMkLst>
            <pc:docMk/>
            <pc:sldMasterMk cId="1193833303" sldId="2147483890"/>
            <pc:sldLayoutMk cId="3687560119" sldId="2147483891"/>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2260433536" sldId="2147483892"/>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335063052" sldId="2147483893"/>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1442010321" sldId="2147483894"/>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3087644724" sldId="2147483895"/>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4233275545" sldId="2147483896"/>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4035399686" sldId="2147483897"/>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868417472" sldId="2147483898"/>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824420871" sldId="2147483899"/>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987912270" sldId="2147483900"/>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2048412362" sldId="2147483901"/>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1926915842" sldId="2147483902"/>
          </pc:sldLayoutMkLst>
        </pc:sldLayoutChg>
      </pc:sldMasterChg>
    </pc:docChg>
  </pc:docChgLst>
  <pc:docChgLst>
    <pc:chgData name="Michael MacCoss" userId="afbd1c96-5255-4d89-b6b4-1a00a15797b0" providerId="ADAL" clId="{80F9DF61-A2A1-4E03-9A61-657D2C19B12E}"/>
    <pc:docChg chg="custSel addSld delSld modSld delMainMaster">
      <pc:chgData name="Michael MacCoss" userId="afbd1c96-5255-4d89-b6b4-1a00a15797b0" providerId="ADAL" clId="{80F9DF61-A2A1-4E03-9A61-657D2C19B12E}" dt="2022-05-18T06:35:11.989" v="107"/>
      <pc:docMkLst>
        <pc:docMk/>
      </pc:docMkLst>
      <pc:sldChg chg="delSp modSp add del mod modTransition">
        <pc:chgData name="Michael MacCoss" userId="afbd1c96-5255-4d89-b6b4-1a00a15797b0" providerId="ADAL" clId="{80F9DF61-A2A1-4E03-9A61-657D2C19B12E}" dt="2022-05-18T06:24:40.252" v="103" actId="478"/>
        <pc:sldMkLst>
          <pc:docMk/>
          <pc:sldMk cId="3077655798" sldId="259"/>
        </pc:sldMkLst>
        <pc:spChg chg="del mod">
          <ac:chgData name="Michael MacCoss" userId="afbd1c96-5255-4d89-b6b4-1a00a15797b0" providerId="ADAL" clId="{80F9DF61-A2A1-4E03-9A61-657D2C19B12E}" dt="2022-05-18T06:24:40.252" v="103" actId="478"/>
          <ac:spMkLst>
            <pc:docMk/>
            <pc:sldMk cId="3077655798" sldId="259"/>
            <ac:spMk id="24580" creationId="{00000000-0000-0000-0000-000000000000}"/>
          </ac:spMkLst>
        </pc:spChg>
      </pc:sldChg>
      <pc:sldChg chg="add">
        <pc:chgData name="Michael MacCoss" userId="afbd1c96-5255-4d89-b6b4-1a00a15797b0" providerId="ADAL" clId="{80F9DF61-A2A1-4E03-9A61-657D2C19B12E}" dt="2022-05-18T06:26:12.411" v="104"/>
        <pc:sldMkLst>
          <pc:docMk/>
          <pc:sldMk cId="3668689050" sldId="287"/>
        </pc:sldMkLst>
      </pc:sldChg>
      <pc:sldChg chg="add">
        <pc:chgData name="Michael MacCoss" userId="afbd1c96-5255-4d89-b6b4-1a00a15797b0" providerId="ADAL" clId="{80F9DF61-A2A1-4E03-9A61-657D2C19B12E}" dt="2022-05-18T06:26:12.411" v="104"/>
        <pc:sldMkLst>
          <pc:docMk/>
          <pc:sldMk cId="1748044300" sldId="288"/>
        </pc:sldMkLst>
      </pc:sldChg>
      <pc:sldChg chg="add">
        <pc:chgData name="Michael MacCoss" userId="afbd1c96-5255-4d89-b6b4-1a00a15797b0" providerId="ADAL" clId="{80F9DF61-A2A1-4E03-9A61-657D2C19B12E}" dt="2022-05-18T06:26:12.411" v="104"/>
        <pc:sldMkLst>
          <pc:docMk/>
          <pc:sldMk cId="4067265643" sldId="289"/>
        </pc:sldMkLst>
      </pc:sldChg>
      <pc:sldChg chg="del">
        <pc:chgData name="Michael MacCoss" userId="afbd1c96-5255-4d89-b6b4-1a00a15797b0" providerId="ADAL" clId="{80F9DF61-A2A1-4E03-9A61-657D2C19B12E}" dt="2022-05-18T06:21:05.398" v="0" actId="47"/>
        <pc:sldMkLst>
          <pc:docMk/>
          <pc:sldMk cId="3718120034" sldId="312"/>
        </pc:sldMkLst>
      </pc:sldChg>
      <pc:sldChg chg="del">
        <pc:chgData name="Michael MacCoss" userId="afbd1c96-5255-4d89-b6b4-1a00a15797b0" providerId="ADAL" clId="{80F9DF61-A2A1-4E03-9A61-657D2C19B12E}" dt="2022-05-18T06:21:09.186" v="1" actId="47"/>
        <pc:sldMkLst>
          <pc:docMk/>
          <pc:sldMk cId="768627489" sldId="358"/>
        </pc:sldMkLst>
      </pc:sldChg>
      <pc:sldChg chg="del">
        <pc:chgData name="Michael MacCoss" userId="afbd1c96-5255-4d89-b6b4-1a00a15797b0" providerId="ADAL" clId="{80F9DF61-A2A1-4E03-9A61-657D2C19B12E}" dt="2022-05-18T06:21:57.155" v="2" actId="47"/>
        <pc:sldMkLst>
          <pc:docMk/>
          <pc:sldMk cId="3134993577" sldId="393"/>
        </pc:sldMkLst>
      </pc:sldChg>
      <pc:sldChg chg="add modTransition">
        <pc:chgData name="Michael MacCoss" userId="afbd1c96-5255-4d89-b6b4-1a00a15797b0" providerId="ADAL" clId="{80F9DF61-A2A1-4E03-9A61-657D2C19B12E}" dt="2022-05-18T06:30:09.770" v="106"/>
        <pc:sldMkLst>
          <pc:docMk/>
          <pc:sldMk cId="3658106380" sldId="399"/>
        </pc:sldMkLst>
      </pc:sldChg>
      <pc:sldChg chg="add modTransition">
        <pc:chgData name="Michael MacCoss" userId="afbd1c96-5255-4d89-b6b4-1a00a15797b0" providerId="ADAL" clId="{80F9DF61-A2A1-4E03-9A61-657D2C19B12E}" dt="2022-05-18T06:30:09.770" v="106"/>
        <pc:sldMkLst>
          <pc:docMk/>
          <pc:sldMk cId="130042223" sldId="400"/>
        </pc:sldMkLst>
      </pc:sldChg>
      <pc:sldChg chg="add">
        <pc:chgData name="Michael MacCoss" userId="afbd1c96-5255-4d89-b6b4-1a00a15797b0" providerId="ADAL" clId="{80F9DF61-A2A1-4E03-9A61-657D2C19B12E}" dt="2022-05-18T06:35:11.989" v="107"/>
        <pc:sldMkLst>
          <pc:docMk/>
          <pc:sldMk cId="0" sldId="1025"/>
        </pc:sldMkLst>
      </pc:sldChg>
      <pc:sldChg chg="add">
        <pc:chgData name="Michael MacCoss" userId="afbd1c96-5255-4d89-b6b4-1a00a15797b0" providerId="ADAL" clId="{80F9DF61-A2A1-4E03-9A61-657D2C19B12E}" dt="2022-05-18T06:35:11.989" v="107"/>
        <pc:sldMkLst>
          <pc:docMk/>
          <pc:sldMk cId="0" sldId="1026"/>
        </pc:sldMkLst>
      </pc:sldChg>
      <pc:sldChg chg="del">
        <pc:chgData name="Michael MacCoss" userId="afbd1c96-5255-4d89-b6b4-1a00a15797b0" providerId="ADAL" clId="{80F9DF61-A2A1-4E03-9A61-657D2C19B12E}" dt="2022-05-18T06:27:48.067" v="105" actId="47"/>
        <pc:sldMkLst>
          <pc:docMk/>
          <pc:sldMk cId="331091296" sldId="1554"/>
        </pc:sldMkLst>
      </pc:sldChg>
      <pc:sldChg chg="del">
        <pc:chgData name="Michael MacCoss" userId="afbd1c96-5255-4d89-b6b4-1a00a15797b0" providerId="ADAL" clId="{80F9DF61-A2A1-4E03-9A61-657D2C19B12E}" dt="2022-05-18T06:27:48.067" v="105" actId="47"/>
        <pc:sldMkLst>
          <pc:docMk/>
          <pc:sldMk cId="1850576384" sldId="1555"/>
        </pc:sldMkLst>
      </pc:sldChg>
      <pc:sldChg chg="del">
        <pc:chgData name="Michael MacCoss" userId="afbd1c96-5255-4d89-b6b4-1a00a15797b0" providerId="ADAL" clId="{80F9DF61-A2A1-4E03-9A61-657D2C19B12E}" dt="2022-05-18T06:27:48.067" v="105" actId="47"/>
        <pc:sldMkLst>
          <pc:docMk/>
          <pc:sldMk cId="2369379668" sldId="1556"/>
        </pc:sldMkLst>
      </pc:sldChg>
      <pc:sldChg chg="del">
        <pc:chgData name="Michael MacCoss" userId="afbd1c96-5255-4d89-b6b4-1a00a15797b0" providerId="ADAL" clId="{80F9DF61-A2A1-4E03-9A61-657D2C19B12E}" dt="2022-05-18T06:27:48.067" v="105" actId="47"/>
        <pc:sldMkLst>
          <pc:docMk/>
          <pc:sldMk cId="2341607278" sldId="1557"/>
        </pc:sldMkLst>
      </pc:sldChg>
      <pc:sldChg chg="del">
        <pc:chgData name="Michael MacCoss" userId="afbd1c96-5255-4d89-b6b4-1a00a15797b0" providerId="ADAL" clId="{80F9DF61-A2A1-4E03-9A61-657D2C19B12E}" dt="2022-05-18T06:27:48.067" v="105" actId="47"/>
        <pc:sldMkLst>
          <pc:docMk/>
          <pc:sldMk cId="2035971710" sldId="1558"/>
        </pc:sldMkLst>
      </pc:sldChg>
      <pc:sldChg chg="del">
        <pc:chgData name="Michael MacCoss" userId="afbd1c96-5255-4d89-b6b4-1a00a15797b0" providerId="ADAL" clId="{80F9DF61-A2A1-4E03-9A61-657D2C19B12E}" dt="2022-05-18T06:27:48.067" v="105" actId="47"/>
        <pc:sldMkLst>
          <pc:docMk/>
          <pc:sldMk cId="871632528" sldId="1559"/>
        </pc:sldMkLst>
      </pc:sldChg>
      <pc:sldChg chg="addSp delSp modSp new mod modClrScheme chgLayout">
        <pc:chgData name="Michael MacCoss" userId="afbd1c96-5255-4d89-b6b4-1a00a15797b0" providerId="ADAL" clId="{80F9DF61-A2A1-4E03-9A61-657D2C19B12E}" dt="2022-05-18T06:24:00.995" v="99" actId="478"/>
        <pc:sldMkLst>
          <pc:docMk/>
          <pc:sldMk cId="4134528100" sldId="1972"/>
        </pc:sldMkLst>
        <pc:spChg chg="add del mod">
          <ac:chgData name="Michael MacCoss" userId="afbd1c96-5255-4d89-b6b4-1a00a15797b0" providerId="ADAL" clId="{80F9DF61-A2A1-4E03-9A61-657D2C19B12E}" dt="2022-05-18T06:24:00.995" v="99" actId="478"/>
          <ac:spMkLst>
            <pc:docMk/>
            <pc:sldMk cId="4134528100" sldId="1972"/>
            <ac:spMk id="2" creationId="{EBAB67AC-2134-6987-CDBF-D8A3D887BC75}"/>
          </ac:spMkLst>
        </pc:spChg>
        <pc:spChg chg="add mod">
          <ac:chgData name="Michael MacCoss" userId="afbd1c96-5255-4d89-b6b4-1a00a15797b0" providerId="ADAL" clId="{80F9DF61-A2A1-4E03-9A61-657D2C19B12E}" dt="2022-05-18T06:23:43.627" v="98" actId="20577"/>
          <ac:spMkLst>
            <pc:docMk/>
            <pc:sldMk cId="4134528100" sldId="1972"/>
            <ac:spMk id="3" creationId="{CA0CEAA4-C8F2-C9FB-8598-176384DB95CC}"/>
          </ac:spMkLst>
        </pc:spChg>
      </pc:sldChg>
      <pc:sldMasterChg chg="del delSldLayout">
        <pc:chgData name="Michael MacCoss" userId="afbd1c96-5255-4d89-b6b4-1a00a15797b0" providerId="ADAL" clId="{80F9DF61-A2A1-4E03-9A61-657D2C19B12E}" dt="2022-05-18T06:21:05.398" v="0" actId="47"/>
        <pc:sldMasterMkLst>
          <pc:docMk/>
          <pc:sldMasterMk cId="3244949441" sldId="2147483816"/>
        </pc:sldMasterMkLst>
        <pc:sldLayoutChg chg="del">
          <pc:chgData name="Michael MacCoss" userId="afbd1c96-5255-4d89-b6b4-1a00a15797b0" providerId="ADAL" clId="{80F9DF61-A2A1-4E03-9A61-657D2C19B12E}" dt="2022-05-18T06:21:05.398" v="0" actId="47"/>
          <pc:sldLayoutMkLst>
            <pc:docMk/>
            <pc:sldMasterMk cId="3244949441" sldId="2147483816"/>
            <pc:sldLayoutMk cId="2958641187" sldId="2147483817"/>
          </pc:sldLayoutMkLst>
        </pc:sldLayoutChg>
      </pc:sldMasterChg>
      <pc:sldMasterChg chg="del delSldLayout">
        <pc:chgData name="Michael MacCoss" userId="afbd1c96-5255-4d89-b6b4-1a00a15797b0" providerId="ADAL" clId="{80F9DF61-A2A1-4E03-9A61-657D2C19B12E}" dt="2022-05-18T06:27:48.067" v="105" actId="47"/>
        <pc:sldMasterMkLst>
          <pc:docMk/>
          <pc:sldMasterMk cId="3850666740" sldId="2147483879"/>
        </pc:sldMasterMkLst>
        <pc:sldLayoutChg chg="del">
          <pc:chgData name="Michael MacCoss" userId="afbd1c96-5255-4d89-b6b4-1a00a15797b0" providerId="ADAL" clId="{80F9DF61-A2A1-4E03-9A61-657D2C19B12E}" dt="2022-05-18T06:27:48.067" v="105" actId="47"/>
          <pc:sldLayoutMkLst>
            <pc:docMk/>
            <pc:sldMasterMk cId="3850666740" sldId="2147483879"/>
            <pc:sldLayoutMk cId="993920744" sldId="214748388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defRPr sz="1300"/>
            </a:lvl1pPr>
          </a:lstStyle>
          <a:p>
            <a:pPr>
              <a:defRPr/>
            </a:pPr>
            <a:endParaRPr lang="en-US"/>
          </a:p>
        </p:txBody>
      </p:sp>
      <p:sp>
        <p:nvSpPr>
          <p:cNvPr id="148483" name="Rectangle 3"/>
          <p:cNvSpPr>
            <a:spLocks noGrp="1" noChangeArrowheads="1"/>
          </p:cNvSpPr>
          <p:nvPr>
            <p:ph type="dt" sz="quarter" idx="1"/>
          </p:nvPr>
        </p:nvSpPr>
        <p:spPr bwMode="auto">
          <a:xfrm>
            <a:off x="4137025"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a:defRPr sz="1300"/>
            </a:lvl1pPr>
          </a:lstStyle>
          <a:p>
            <a:pPr>
              <a:defRPr/>
            </a:pPr>
            <a:endParaRPr lang="en-US"/>
          </a:p>
        </p:txBody>
      </p:sp>
      <p:sp>
        <p:nvSpPr>
          <p:cNvPr id="148484" name="Rectangle 4"/>
          <p:cNvSpPr>
            <a:spLocks noGrp="1" noChangeArrowheads="1"/>
          </p:cNvSpPr>
          <p:nvPr>
            <p:ph type="ftr" sz="quarter" idx="2"/>
          </p:nvPr>
        </p:nvSpPr>
        <p:spPr bwMode="auto">
          <a:xfrm>
            <a:off x="0"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defRPr sz="1300"/>
            </a:lvl1pPr>
          </a:lstStyle>
          <a:p>
            <a:pPr>
              <a:defRPr/>
            </a:pPr>
            <a:endParaRPr lang="en-US"/>
          </a:p>
        </p:txBody>
      </p:sp>
      <p:sp>
        <p:nvSpPr>
          <p:cNvPr id="148485" name="Rectangle 5"/>
          <p:cNvSpPr>
            <a:spLocks noGrp="1" noChangeArrowheads="1"/>
          </p:cNvSpPr>
          <p:nvPr>
            <p:ph type="sldNum" sz="quarter" idx="3"/>
          </p:nvPr>
        </p:nvSpPr>
        <p:spPr bwMode="auto">
          <a:xfrm>
            <a:off x="4137025"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a:defRPr sz="1300"/>
            </a:lvl1pPr>
          </a:lstStyle>
          <a:p>
            <a:pPr>
              <a:defRPr/>
            </a:pPr>
            <a:fld id="{C2D84A34-CA03-4C24-85CE-0906995B3108}" type="slidenum">
              <a:rPr lang="en-US"/>
              <a:pPr>
                <a:defRPr/>
              </a:pPr>
              <a:t>‹#›</a:t>
            </a:fld>
            <a:endParaRPr lang="en-US"/>
          </a:p>
        </p:txBody>
      </p:sp>
    </p:spTree>
    <p:extLst>
      <p:ext uri="{BB962C8B-B14F-4D97-AF65-F5344CB8AC3E}">
        <p14:creationId xmlns:p14="http://schemas.microsoft.com/office/powerpoint/2010/main" val="249835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defRPr sz="1300"/>
            </a:lvl1pPr>
          </a:lstStyle>
          <a:p>
            <a:pPr>
              <a:defRPr/>
            </a:pPr>
            <a:endParaRPr lang="en-US"/>
          </a:p>
        </p:txBody>
      </p:sp>
      <p:sp>
        <p:nvSpPr>
          <p:cNvPr id="4099" name="Rectangle 3"/>
          <p:cNvSpPr>
            <a:spLocks noGrp="1" noChangeArrowheads="1"/>
          </p:cNvSpPr>
          <p:nvPr>
            <p:ph type="dt" idx="1"/>
          </p:nvPr>
        </p:nvSpPr>
        <p:spPr bwMode="auto">
          <a:xfrm>
            <a:off x="4137025"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a:defRPr sz="1300"/>
            </a:lvl1pPr>
          </a:lstStyle>
          <a:p>
            <a:pPr>
              <a:defRPr/>
            </a:pPr>
            <a:endParaRPr lang="en-US"/>
          </a:p>
        </p:txBody>
      </p:sp>
      <p:sp>
        <p:nvSpPr>
          <p:cNvPr id="48132" name="Rectangle 4"/>
          <p:cNvSpPr>
            <a:spLocks noGrp="1" noRot="1" noChangeAspect="1" noChangeArrowheads="1" noTextEdit="1"/>
          </p:cNvSpPr>
          <p:nvPr>
            <p:ph type="sldImg" idx="2"/>
          </p:nvPr>
        </p:nvSpPr>
        <p:spPr bwMode="auto">
          <a:xfrm>
            <a:off x="457200" y="719138"/>
            <a:ext cx="6391275" cy="3595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defRPr sz="1300"/>
            </a:lvl1pPr>
          </a:lstStyle>
          <a:p>
            <a:pPr>
              <a:defRPr/>
            </a:pPr>
            <a:endParaRPr lang="en-US"/>
          </a:p>
        </p:txBody>
      </p:sp>
      <p:sp>
        <p:nvSpPr>
          <p:cNvPr id="4103" name="Rectangle 7"/>
          <p:cNvSpPr>
            <a:spLocks noGrp="1" noChangeArrowheads="1"/>
          </p:cNvSpPr>
          <p:nvPr>
            <p:ph type="sldNum" sz="quarter" idx="5"/>
          </p:nvPr>
        </p:nvSpPr>
        <p:spPr bwMode="auto">
          <a:xfrm>
            <a:off x="4137025"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a:defRPr sz="1300"/>
            </a:lvl1pPr>
          </a:lstStyle>
          <a:p>
            <a:pPr>
              <a:defRPr/>
            </a:pPr>
            <a:fld id="{524EDBB2-F8CB-43A1-A042-A9F81921D7D6}" type="slidenum">
              <a:rPr lang="en-US"/>
              <a:pPr>
                <a:defRPr/>
              </a:pPr>
              <a:t>‹#›</a:t>
            </a:fld>
            <a:endParaRPr lang="en-US"/>
          </a:p>
        </p:txBody>
      </p:sp>
    </p:spTree>
    <p:extLst>
      <p:ext uri="{BB962C8B-B14F-4D97-AF65-F5344CB8AC3E}">
        <p14:creationId xmlns:p14="http://schemas.microsoft.com/office/powerpoint/2010/main" val="40770680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87C8A7-F6EC-4486-837E-C69014561695}"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37891" name="Rectangle 2"/>
          <p:cNvSpPr>
            <a:spLocks noGrp="1" noRot="1" noChangeAspect="1" noChangeArrowheads="1" noTextEdit="1"/>
          </p:cNvSpPr>
          <p:nvPr>
            <p:ph type="sldImg"/>
          </p:nvPr>
        </p:nvSpPr>
        <p:spPr>
          <a:xfrm>
            <a:off x="457200" y="719138"/>
            <a:ext cx="6391275" cy="3595687"/>
          </a:xfrm>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7962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87C8A7-F6EC-4486-837E-C69014561695}"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37891" name="Rectangle 2"/>
          <p:cNvSpPr>
            <a:spLocks noGrp="1" noRot="1" noChangeAspect="1" noChangeArrowheads="1" noTextEdit="1"/>
          </p:cNvSpPr>
          <p:nvPr>
            <p:ph type="sldImg"/>
          </p:nvPr>
        </p:nvSpPr>
        <p:spPr>
          <a:xfrm>
            <a:off x="457200" y="719138"/>
            <a:ext cx="6391275" cy="3595687"/>
          </a:xfrm>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05936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911230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833707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248018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here we have a protein from this cerebrospinal fluid, GAPDH, and for the protein quantification we are assuming that all the peptides that map to the protein coding sequence and used for generating that value will be increased in the Parkinson’s compared to the other two groups,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6A4B9-410B-47C3-BF5E-6B2482B9FC1C}"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720462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all our peptides have the same trend across the experimental groups, and based on this data it is probably fine to aggregate these peptides to a single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6A4B9-410B-47C3-BF5E-6B2482B9FC1C}"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55717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0276317-2B0E-41BF-9423-4298D86D2E63}"/>
              </a:ext>
            </a:extLst>
          </p:cNvPr>
          <p:cNvSpPr>
            <a:spLocks noGrp="1"/>
          </p:cNvSpPr>
          <p:nvPr>
            <p:ph type="body" idx="1"/>
          </p:nvPr>
        </p:nvSpPr>
        <p:spPr/>
        <p:txBody>
          <a:bodyPr/>
          <a:lstStyle/>
          <a:p>
            <a:r>
              <a:rPr lang="en-US"/>
              <a:t>However, we have cases in which the protein quant doesn’t seem to be changing across experimental groups, but on the individual peptide level we have some peptides that do appear to change, sometimes in opposite directions from one another.</a:t>
            </a:r>
          </a:p>
        </p:txBody>
      </p:sp>
    </p:spTree>
    <p:extLst>
      <p:ext uri="{BB962C8B-B14F-4D97-AF65-F5344CB8AC3E}">
        <p14:creationId xmlns:p14="http://schemas.microsoft.com/office/powerpoint/2010/main" val="1367537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count the number of precursor in each scan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5B50CD7-457C-4D5D-8091-7790987007E3}" type="slidenum">
              <a:rPr kumimoji="0" lang="en-US" sz="13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35523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E3A5D0-7151-4BDF-BBE8-2D14048114D5}" type="slidenum">
              <a:rPr kumimoji="0" lang="en-US" sz="1200" b="0" i="0" u="none" strike="noStrike" kern="1200" cap="none" spc="0" normalizeH="0" baseline="0" noProof="0" smtClean="0">
                <a:ln>
                  <a:noFill/>
                </a:ln>
                <a:solidFill>
                  <a:prstClr val="black"/>
                </a:solidFill>
                <a:effectLst/>
                <a:uLnTx/>
                <a:uFillTx/>
                <a:latin typeface="Calibri"/>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43887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E3A5D0-7151-4BDF-BBE8-2D14048114D5}" type="slidenum">
              <a:rPr kumimoji="0" lang="en-US" sz="1200" b="0" i="0" u="none" strike="noStrike" kern="1200" cap="none" spc="0" normalizeH="0" baseline="0" noProof="0" smtClean="0">
                <a:ln>
                  <a:noFill/>
                </a:ln>
                <a:solidFill>
                  <a:prstClr val="black"/>
                </a:solidFill>
                <a:effectLst/>
                <a:uLnTx/>
                <a:uFillTx/>
                <a:latin typeface="Calibri"/>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952559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a:defRPr/>
            </a:pPr>
            <a:fld id="{7EEE78BE-0BF2-408C-9A6A-F0645526A937}" type="slidenum">
              <a:rPr lang="en-US" smtClean="0">
                <a:solidFill>
                  <a:srgbClr val="000000"/>
                </a:solidFill>
              </a:rPr>
              <a:pPr>
                <a:defRPr/>
              </a:pPr>
              <a:t>38</a:t>
            </a:fld>
            <a:endParaRPr lang="en-US">
              <a:solidFill>
                <a:srgbClr val="000000"/>
              </a:solidFill>
            </a:endParaRPr>
          </a:p>
        </p:txBody>
      </p:sp>
      <p:sp>
        <p:nvSpPr>
          <p:cNvPr id="89091" name="Rectangle 2"/>
          <p:cNvSpPr>
            <a:spLocks noGrp="1" noRot="1" noChangeAspect="1" noChangeArrowheads="1" noTextEdit="1"/>
          </p:cNvSpPr>
          <p:nvPr>
            <p:ph type="sldImg"/>
          </p:nvPr>
        </p:nvSpPr>
        <p:spPr>
          <a:xfrm>
            <a:off x="1139825" y="684213"/>
            <a:ext cx="4579938" cy="3436937"/>
          </a:xfrm>
          <a:ln/>
        </p:spPr>
      </p:sp>
      <p:sp>
        <p:nvSpPr>
          <p:cNvPr id="89092" name="Rectangle 3"/>
          <p:cNvSpPr>
            <a:spLocks noGrp="1" noChangeArrowheads="1"/>
          </p:cNvSpPr>
          <p:nvPr>
            <p:ph type="body" idx="1"/>
          </p:nvPr>
        </p:nvSpPr>
        <p:spPr>
          <a:xfrm>
            <a:off x="914400" y="4344988"/>
            <a:ext cx="5029200" cy="419893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225426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3 … what does it mean to be quantitative</a:t>
            </a:r>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46</a:t>
            </a:fld>
            <a:endParaRPr lang="en-US"/>
          </a:p>
        </p:txBody>
      </p:sp>
    </p:spTree>
    <p:extLst>
      <p:ext uri="{BB962C8B-B14F-4D97-AF65-F5344CB8AC3E}">
        <p14:creationId xmlns:p14="http://schemas.microsoft.com/office/powerpoint/2010/main" val="206943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4AA93-E42E-4C5A-A67B-80AD29580E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563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4</a:t>
            </a:r>
          </a:p>
          <a:p>
            <a:r>
              <a:rPr lang="en-US" dirty="0"/>
              <a:t>What does signal calibration mean</a:t>
            </a:r>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49</a:t>
            </a:fld>
            <a:endParaRPr lang="en-US"/>
          </a:p>
        </p:txBody>
      </p:sp>
    </p:spTree>
    <p:extLst>
      <p:ext uri="{BB962C8B-B14F-4D97-AF65-F5344CB8AC3E}">
        <p14:creationId xmlns:p14="http://schemas.microsoft.com/office/powerpoint/2010/main" val="154909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Regular"/>
                <a:ea typeface="+mn-ea"/>
                <a:cs typeface="+mn-cs"/>
              </a:rPr>
              <a:t>plasma membrane ATPase (PMA1</a:t>
            </a:r>
            <a:endParaRPr lang="en-US" dirty="0"/>
          </a:p>
        </p:txBody>
      </p:sp>
      <p:sp>
        <p:nvSpPr>
          <p:cNvPr id="4" name="Slide Number Placeholder 3"/>
          <p:cNvSpPr>
            <a:spLocks noGrp="1"/>
          </p:cNvSpPr>
          <p:nvPr>
            <p:ph type="sldNum" sz="quarter" idx="5"/>
          </p:nvPr>
        </p:nvSpPr>
        <p:spPr/>
        <p:txBody>
          <a:bodyPr/>
          <a:lstStyle/>
          <a:p>
            <a:fld id="{CD8B4A0B-2BEF-2E42-88B9-8BC0B8B99145}" type="slidenum">
              <a:rPr lang="en-US" smtClean="0"/>
              <a:pPr/>
              <a:t>56</a:t>
            </a:fld>
            <a:endParaRPr lang="en-US" dirty="0"/>
          </a:p>
        </p:txBody>
      </p:sp>
    </p:spTree>
    <p:extLst>
      <p:ext uri="{BB962C8B-B14F-4D97-AF65-F5344CB8AC3E}">
        <p14:creationId xmlns:p14="http://schemas.microsoft.com/office/powerpoint/2010/main" val="169584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78"/>
            <a:ext cx="2844800" cy="365125"/>
          </a:xfrm>
          <a:prstGeom prst="rect">
            <a:avLst/>
          </a:prstGeom>
        </p:spPr>
        <p:txBody>
          <a:bodyPr/>
          <a:lstStyle/>
          <a:p>
            <a:pPr defTabSz="911372" fontAlgn="auto">
              <a:spcBef>
                <a:spcPts val="0"/>
              </a:spcBef>
              <a:spcAft>
                <a:spcPts val="0"/>
              </a:spcAft>
            </a:pPr>
            <a:fld id="{88F31A14-28BB-474F-9EDA-066956C15283}" type="datetimeFigureOut">
              <a:rPr lang="en-US" smtClean="0">
                <a:solidFill>
                  <a:prstClr val="black">
                    <a:tint val="75000"/>
                  </a:prstClr>
                </a:solidFill>
                <a:latin typeface="Calibri"/>
                <a:cs typeface="+mn-cs"/>
              </a:rPr>
              <a:pPr defTabSz="911372" fontAlgn="auto">
                <a:spcBef>
                  <a:spcPts val="0"/>
                </a:spcBef>
                <a:spcAft>
                  <a:spcPts val="0"/>
                </a:spcAft>
              </a:pPr>
              <a:t>5/6/2025</a:t>
            </a:fld>
            <a:endParaRPr lang="en-US">
              <a:solidFill>
                <a:prstClr val="black">
                  <a:tint val="75000"/>
                </a:prstClr>
              </a:solidFill>
              <a:latin typeface="Calibri"/>
              <a:cs typeface="+mn-cs"/>
            </a:endParaRPr>
          </a:p>
        </p:txBody>
      </p:sp>
      <p:sp>
        <p:nvSpPr>
          <p:cNvPr id="4" name="Footer Placeholder 3"/>
          <p:cNvSpPr>
            <a:spLocks noGrp="1"/>
          </p:cNvSpPr>
          <p:nvPr>
            <p:ph type="ftr" sz="quarter" idx="11"/>
          </p:nvPr>
        </p:nvSpPr>
        <p:spPr>
          <a:xfrm>
            <a:off x="4165600" y="6356378"/>
            <a:ext cx="3860800" cy="365125"/>
          </a:xfrm>
          <a:prstGeom prst="rect">
            <a:avLst/>
          </a:prstGeom>
        </p:spPr>
        <p:txBody>
          <a:bodyPr/>
          <a:lstStyle/>
          <a:p>
            <a:pPr defTabSz="911372" fontAlgn="auto">
              <a:spcBef>
                <a:spcPts val="0"/>
              </a:spcBef>
              <a:spcAft>
                <a:spcPts val="0"/>
              </a:spcAft>
            </a:pPr>
            <a:endParaRPr lang="en-US">
              <a:solidFill>
                <a:prstClr val="black">
                  <a:tint val="75000"/>
                </a:prstClr>
              </a:solidFill>
              <a:latin typeface="Calibri"/>
              <a:cs typeface="+mn-cs"/>
            </a:endParaRPr>
          </a:p>
        </p:txBody>
      </p:sp>
      <p:sp>
        <p:nvSpPr>
          <p:cNvPr id="5" name="Slide Number Placeholder 4"/>
          <p:cNvSpPr>
            <a:spLocks noGrp="1"/>
          </p:cNvSpPr>
          <p:nvPr>
            <p:ph type="sldNum" sz="quarter" idx="12"/>
          </p:nvPr>
        </p:nvSpPr>
        <p:spPr/>
        <p:txBody>
          <a:bodyPr/>
          <a:lstStyle/>
          <a:p>
            <a:fld id="{523667FC-C803-4CDE-8B67-61392035146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363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marL="339567" indent="-339567">
              <a:buFont typeface="Arial" panose="020B0604020202020204" pitchFamily="34" charset="0"/>
              <a:buChar char="•"/>
              <a:defRPr/>
            </a:lvl1pPr>
            <a:lvl2pPr marL="683882" indent="-341939">
              <a:buFont typeface="Courier New" panose="02070309020205020404" pitchFamily="49" charset="0"/>
              <a:buChar char="o"/>
              <a:defRPr/>
            </a:lvl2pPr>
            <a:lvl3pPr marL="942715" indent="-258830">
              <a:buFont typeface="Calibri" panose="020F0502020204030204" pitchFamily="34" charset="0"/>
              <a:buChar char="̶"/>
              <a:defRPr/>
            </a:lvl3pPr>
            <a:lvl4pPr marL="1196790" indent="-254082">
              <a:buFont typeface="Arial" panose="020B0604020202020204" pitchFamily="34" charset="0"/>
              <a:buChar char="•"/>
              <a:defRPr/>
            </a:lvl4pPr>
            <a:lvl5pPr marL="1450878" indent="-248147">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494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78"/>
            <a:ext cx="2844800" cy="365125"/>
          </a:xfrm>
          <a:prstGeom prst="rect">
            <a:avLst/>
          </a:prstGeom>
        </p:spPr>
        <p:txBody>
          <a:bodyPr/>
          <a:lstStyle/>
          <a:p>
            <a:pPr defTabSz="911372" fontAlgn="auto">
              <a:spcBef>
                <a:spcPts val="0"/>
              </a:spcBef>
              <a:spcAft>
                <a:spcPts val="0"/>
              </a:spcAft>
            </a:pPr>
            <a:fld id="{88F31A14-28BB-474F-9EDA-066956C15283}" type="datetimeFigureOut">
              <a:rPr lang="en-US" smtClean="0">
                <a:solidFill>
                  <a:prstClr val="black">
                    <a:tint val="75000"/>
                  </a:prstClr>
                </a:solidFill>
                <a:latin typeface="Calibri"/>
                <a:cs typeface="+mn-cs"/>
              </a:rPr>
              <a:pPr defTabSz="911372" fontAlgn="auto">
                <a:spcBef>
                  <a:spcPts val="0"/>
                </a:spcBef>
                <a:spcAft>
                  <a:spcPts val="0"/>
                </a:spcAft>
              </a:pPr>
              <a:t>5/6/2025</a:t>
            </a:fld>
            <a:endParaRPr lang="en-US">
              <a:solidFill>
                <a:prstClr val="black">
                  <a:tint val="75000"/>
                </a:prstClr>
              </a:solidFill>
              <a:latin typeface="Calibri"/>
              <a:cs typeface="+mn-cs"/>
            </a:endParaRPr>
          </a:p>
        </p:txBody>
      </p:sp>
      <p:sp>
        <p:nvSpPr>
          <p:cNvPr id="4" name="Footer Placeholder 3"/>
          <p:cNvSpPr>
            <a:spLocks noGrp="1"/>
          </p:cNvSpPr>
          <p:nvPr>
            <p:ph type="ftr" sz="quarter" idx="11"/>
          </p:nvPr>
        </p:nvSpPr>
        <p:spPr>
          <a:xfrm>
            <a:off x="4165600" y="6356378"/>
            <a:ext cx="3860800" cy="365125"/>
          </a:xfrm>
          <a:prstGeom prst="rect">
            <a:avLst/>
          </a:prstGeom>
        </p:spPr>
        <p:txBody>
          <a:bodyPr/>
          <a:lstStyle/>
          <a:p>
            <a:pPr defTabSz="911372" fontAlgn="auto">
              <a:spcBef>
                <a:spcPts val="0"/>
              </a:spcBef>
              <a:spcAft>
                <a:spcPts val="0"/>
              </a:spcAft>
            </a:pPr>
            <a:endParaRPr lang="en-US">
              <a:solidFill>
                <a:prstClr val="black">
                  <a:tint val="75000"/>
                </a:prstClr>
              </a:solidFill>
              <a:latin typeface="Calibri"/>
              <a:cs typeface="+mn-cs"/>
            </a:endParaRPr>
          </a:p>
        </p:txBody>
      </p:sp>
      <p:sp>
        <p:nvSpPr>
          <p:cNvPr id="5" name="Slide Number Placeholder 4"/>
          <p:cNvSpPr>
            <a:spLocks noGrp="1"/>
          </p:cNvSpPr>
          <p:nvPr>
            <p:ph type="sldNum" sz="quarter" idx="12"/>
          </p:nvPr>
        </p:nvSpPr>
        <p:spPr/>
        <p:txBody>
          <a:bodyPr/>
          <a:lstStyle/>
          <a:p>
            <a:fld id="{523667FC-C803-4CDE-8B67-61392035146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7165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a:defRPr/>
            </a:pPr>
            <a:fld id="{C7310DD7-45A4-46C0-BDA4-58061ADB2949}"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3198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15264656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514350"/>
            <a:fld id="{A4F4A018-B28C-433F-A890-D954E8540865}" type="datetime1">
              <a:rPr lang="en-US" smtClean="0">
                <a:solidFill>
                  <a:prstClr val="black">
                    <a:tint val="75000"/>
                  </a:prstClr>
                </a:solidFill>
              </a:rPr>
              <a:pPr defTabSz="514350"/>
              <a:t>5/6/2025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51435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514350"/>
            <a:fld id="{DC3F01F0-D045-4AE3-A4B6-A917C38FC66C}" type="slidenum">
              <a:rPr lang="en-US" smtClean="0">
                <a:solidFill>
                  <a:prstClr val="black">
                    <a:tint val="75000"/>
                  </a:prstClr>
                </a:solidFill>
              </a:rPr>
              <a:pPr defTabSz="514350"/>
              <a:t>‹#›</a:t>
            </a:fld>
            <a:endParaRPr lang="en-US">
              <a:solidFill>
                <a:prstClr val="black">
                  <a:tint val="75000"/>
                </a:prstClr>
              </a:solidFill>
            </a:endParaRPr>
          </a:p>
        </p:txBody>
      </p:sp>
    </p:spTree>
    <p:extLst>
      <p:ext uri="{BB962C8B-B14F-4D97-AF65-F5344CB8AC3E}">
        <p14:creationId xmlns:p14="http://schemas.microsoft.com/office/powerpoint/2010/main" val="603872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180FC6-C002-4C36-A80D-0E0A4B39CD0D}"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34587850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80FC6-C002-4C36-A80D-0E0A4B39CD0D}" type="datetime1">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45050877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180FC6-C002-4C36-A80D-0E0A4B39CD0D}" type="datetime1">
              <a:rPr lang="en-US" smtClean="0"/>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5643197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180FC6-C002-4C36-A80D-0E0A4B39CD0D}" type="datetime1">
              <a:rPr lang="en-US" smtClean="0"/>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291162942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80FC6-C002-4C36-A80D-0E0A4B39CD0D}" type="datetime1">
              <a:rPr lang="en-US" smtClean="0"/>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46141772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1360B62-4200-4F1B-8442-63E5324911EA}" type="slidenum">
              <a:rPr lang="en-US" smtClean="0"/>
              <a:pPr>
                <a:defRPr/>
              </a:pPr>
              <a:t>‹#›</a:t>
            </a:fld>
            <a:endParaRPr lang="en-US"/>
          </a:p>
        </p:txBody>
      </p:sp>
    </p:spTree>
    <p:extLst>
      <p:ext uri="{BB962C8B-B14F-4D97-AF65-F5344CB8AC3E}">
        <p14:creationId xmlns:p14="http://schemas.microsoft.com/office/powerpoint/2010/main" val="2050241275"/>
      </p:ext>
    </p:extLst>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80FC6-C002-4C36-A80D-0E0A4B39CD0D}" type="datetime1">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41222923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80FC6-C002-4C36-A80D-0E0A4B39CD0D}" type="datetime1">
              <a:rPr lang="en-US" smtClean="0"/>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94467910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17317413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2383095032"/>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algn="r" fontAlgn="auto">
              <a:spcBef>
                <a:spcPts val="0"/>
              </a:spcBef>
              <a:spcAft>
                <a:spcPts val="0"/>
              </a:spcAft>
              <a:defRPr/>
            </a:pPr>
            <a:fld id="{9BE2C10D-17A6-104A-B799-05A642F03467}" type="slidenum">
              <a:rPr lang="en-US" sz="1200" smtClean="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Tree>
    <p:extLst>
      <p:ext uri="{BB962C8B-B14F-4D97-AF65-F5344CB8AC3E}">
        <p14:creationId xmlns:p14="http://schemas.microsoft.com/office/powerpoint/2010/main" val="1344180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lnSpc>
                <a:spcPct val="102000"/>
              </a:lnSpc>
              <a:defRPr/>
            </a:pPr>
            <a:endParaRPr lang="en-GB" sz="1300">
              <a:solidFill>
                <a:srgbClr val="000000"/>
              </a:solidFill>
              <a:latin typeface="Times New Roman" pitchFamily="18" charset="0"/>
              <a:cs typeface="+mn-cs"/>
            </a:endParaRPr>
          </a:p>
        </p:txBody>
      </p:sp>
      <p:sp>
        <p:nvSpPr>
          <p:cNvPr id="3" name="Rectangle 4"/>
          <p:cNvSpPr>
            <a:spLocks noGrp="1" noChangeArrowheads="1"/>
          </p:cNvSpPr>
          <p:nvPr>
            <p:ph type="ftr" idx="11"/>
          </p:nvPr>
        </p:nvSpPr>
        <p:spPr>
          <a:ln/>
        </p:spPr>
        <p:txBody>
          <a:bodyPr/>
          <a:lstStyle>
            <a:lvl1pPr>
              <a:defRPr/>
            </a:lvl1pPr>
          </a:lstStyle>
          <a:p>
            <a:pPr algn="ctr">
              <a:lnSpc>
                <a:spcPct val="102000"/>
              </a:lnSpc>
              <a:defRPr/>
            </a:pPr>
            <a:endParaRPr lang="en-GB" sz="1300">
              <a:solidFill>
                <a:srgbClr val="000000"/>
              </a:solidFill>
              <a:latin typeface="Times New Roman" pitchFamily="18" charset="0"/>
              <a:cs typeface="+mn-cs"/>
            </a:endParaRPr>
          </a:p>
        </p:txBody>
      </p:sp>
      <p:sp>
        <p:nvSpPr>
          <p:cNvPr id="4" name="Rectangle 5"/>
          <p:cNvSpPr>
            <a:spLocks noGrp="1" noChangeArrowheads="1"/>
          </p:cNvSpPr>
          <p:nvPr>
            <p:ph type="sldNum" idx="12"/>
          </p:nvPr>
        </p:nvSpPr>
        <p:spPr>
          <a:ln/>
        </p:spPr>
        <p:txBody>
          <a:bodyPr/>
          <a:lstStyle>
            <a:lvl1pPr>
              <a:defRPr/>
            </a:lvl1pPr>
          </a:lstStyle>
          <a:p>
            <a:pPr algn="r">
              <a:lnSpc>
                <a:spcPct val="102000"/>
              </a:lnSpc>
              <a:defRPr/>
            </a:pPr>
            <a:fld id="{5861A6AC-316D-4E93-A0F0-7EC53724D46C}" type="slidenum">
              <a:rPr lang="en-GB" sz="1300" smtClean="0">
                <a:solidFill>
                  <a:srgbClr val="000000"/>
                </a:solidFill>
                <a:latin typeface="Times New Roman" pitchFamily="18" charset="0"/>
                <a:cs typeface="+mn-cs"/>
              </a:rPr>
              <a:pPr algn="r">
                <a:lnSpc>
                  <a:spcPct val="102000"/>
                </a:lnSpc>
                <a:defRPr/>
              </a:pPr>
              <a:t>‹#›</a:t>
            </a:fld>
            <a:endParaRPr lang="en-GB" sz="1300">
              <a:solidFill>
                <a:srgbClr val="000000"/>
              </a:solidFill>
              <a:latin typeface="Times New Roman" pitchFamily="18" charset="0"/>
              <a:cs typeface="+mn-cs"/>
            </a:endParaRPr>
          </a:p>
        </p:txBody>
      </p:sp>
    </p:spTree>
    <p:extLst>
      <p:ext uri="{BB962C8B-B14F-4D97-AF65-F5344CB8AC3E}">
        <p14:creationId xmlns:p14="http://schemas.microsoft.com/office/powerpoint/2010/main" val="40328807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2C10D-17A6-104A-B799-05A642F03467}" type="slidenum">
              <a:rPr kumimoji="0" lang="en-US" sz="1200" b="0" i="0" u="none" strike="noStrike" kern="1200" cap="none" spc="0" normalizeH="0" baseline="0" noProof="0" smtClean="0">
                <a:ln>
                  <a:noFill/>
                </a:ln>
                <a:solidFill>
                  <a:prstClr val="black">
                    <a:tint val="75000"/>
                  </a:prstClr>
                </a:solidFill>
                <a:effectLst/>
                <a:uLnTx/>
                <a:uFillTx/>
                <a:latin typeface="Book Antiqua"/>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Book Antiqua"/>
              <a:ea typeface="+mn-ea"/>
              <a:cs typeface="Arial" charset="0"/>
            </a:endParaRPr>
          </a:p>
        </p:txBody>
      </p:sp>
    </p:spTree>
    <p:extLst>
      <p:ext uri="{BB962C8B-B14F-4D97-AF65-F5344CB8AC3E}">
        <p14:creationId xmlns:p14="http://schemas.microsoft.com/office/powerpoint/2010/main" val="2251849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marL="452756" indent="-452756">
              <a:buFont typeface="Arial" panose="020B0604020202020204" pitchFamily="34" charset="0"/>
              <a:buChar char="•"/>
              <a:defRPr/>
            </a:lvl1pPr>
            <a:lvl2pPr marL="911843" indent="-455919">
              <a:buFont typeface="Courier New" panose="02070309020205020404" pitchFamily="49" charset="0"/>
              <a:buChar char="o"/>
              <a:defRPr/>
            </a:lvl2pPr>
            <a:lvl3pPr marL="1256953" indent="-345106">
              <a:buFont typeface="Calibri" panose="020F0502020204030204" pitchFamily="34" charset="0"/>
              <a:buChar char="̶"/>
              <a:defRPr/>
            </a:lvl3pPr>
            <a:lvl4pPr marL="1595720" indent="-338776">
              <a:buFont typeface="Arial" panose="020B0604020202020204" pitchFamily="34" charset="0"/>
              <a:buChar char="•"/>
              <a:defRPr/>
            </a:lvl4pPr>
            <a:lvl5pPr marL="1934504" indent="-330862">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70829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0F4B7D-4FDB-4E29-A48E-EA4B62560A1C}"/>
              </a:ext>
            </a:extLst>
          </p:cNvPr>
          <p:cNvSpPr>
            <a:spLocks noGrp="1"/>
          </p:cNvSpPr>
          <p:nvPr>
            <p:ph type="dt" sz="half" idx="10"/>
          </p:nvPr>
        </p:nvSpPr>
        <p:spPr/>
        <p:txBody>
          <a:bodyPr/>
          <a:lstStyle/>
          <a:p>
            <a:fld id="{9A759474-D753-41E1-83B2-6D79DA9594DD}" type="datetimeFigureOut">
              <a:rPr lang="en-US" smtClean="0"/>
              <a:t>5/6/2025</a:t>
            </a:fld>
            <a:endParaRPr lang="en-US"/>
          </a:p>
        </p:txBody>
      </p:sp>
      <p:sp>
        <p:nvSpPr>
          <p:cNvPr id="3" name="Footer Placeholder 2">
            <a:extLst>
              <a:ext uri="{FF2B5EF4-FFF2-40B4-BE49-F238E27FC236}">
                <a16:creationId xmlns:a16="http://schemas.microsoft.com/office/drawing/2014/main" id="{05B4D1D5-F21B-481F-A437-62E08F494A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203640-6E7E-44D5-BD40-EF6164E332BD}"/>
              </a:ext>
            </a:extLst>
          </p:cNvPr>
          <p:cNvSpPr>
            <a:spLocks noGrp="1"/>
          </p:cNvSpPr>
          <p:nvPr>
            <p:ph type="sldNum" sz="quarter" idx="12"/>
          </p:nvPr>
        </p:nvSpPr>
        <p:spPr/>
        <p:txBody>
          <a:bodyPr/>
          <a:lstStyle/>
          <a:p>
            <a:fld id="{168660A4-9ED7-45DF-9F55-1A700B7D6B47}" type="slidenum">
              <a:rPr lang="en-US" smtClean="0"/>
              <a:t>‹#›</a:t>
            </a:fld>
            <a:endParaRPr lang="en-US"/>
          </a:p>
        </p:txBody>
      </p:sp>
    </p:spTree>
    <p:extLst>
      <p:ext uri="{BB962C8B-B14F-4D97-AF65-F5344CB8AC3E}">
        <p14:creationId xmlns:p14="http://schemas.microsoft.com/office/powerpoint/2010/main" val="2356865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022954-6760-48BF-B497-6FEDA0F19FBD}" type="datetimeFigureOut">
              <a:rPr lang="en-US" smtClean="0">
                <a:solidFill>
                  <a:prstClr val="black">
                    <a:tint val="75000"/>
                  </a:prstClr>
                </a:solidFill>
              </a:rPr>
              <a:pPr/>
              <a:t>5/6/2025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1E983B6-5A8F-4FDE-8EA9-482563A77E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7088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6214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4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65700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B9A3E2EC-9C06-4E24-874B-E5FABAEC8A5A}" type="slidenum">
              <a:rPr lang="en-US" altLang="en-US"/>
              <a:pPr>
                <a:defRPr/>
              </a:pPr>
              <a:t>‹#›</a:t>
            </a:fld>
            <a:endParaRPr lang="en-US" altLang="en-US"/>
          </a:p>
        </p:txBody>
      </p:sp>
    </p:spTree>
    <p:extLst>
      <p:ext uri="{BB962C8B-B14F-4D97-AF65-F5344CB8AC3E}">
        <p14:creationId xmlns:p14="http://schemas.microsoft.com/office/powerpoint/2010/main" val="4234185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7882-BC26-44FD-A561-2F1DFEFF0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A5EA3C-9063-464C-8256-555E2B825C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46E661-8E42-44E3-9134-FDC65FDF0A23}"/>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5/6/2025</a:t>
            </a:fld>
            <a:endParaRPr lang="en-US"/>
          </a:p>
        </p:txBody>
      </p:sp>
      <p:sp>
        <p:nvSpPr>
          <p:cNvPr id="5" name="Footer Placeholder 4">
            <a:extLst>
              <a:ext uri="{FF2B5EF4-FFF2-40B4-BE49-F238E27FC236}">
                <a16:creationId xmlns:a16="http://schemas.microsoft.com/office/drawing/2014/main" id="{F2F0598F-B1AE-4A12-9647-5E2AEDC308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F25CB3-DC05-41FE-8608-F32ECDEACB6A}"/>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399032371"/>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18E0F-4D79-49B6-9E1C-342AA6A91094}"/>
              </a:ext>
            </a:extLst>
          </p:cNvPr>
          <p:cNvSpPr>
            <a:spLocks noGrp="1"/>
          </p:cNvSpPr>
          <p:nvPr>
            <p:ph idx="1"/>
          </p:nvPr>
        </p:nvSpPr>
        <p:spPr>
          <a:xfrm>
            <a:off x="838200" y="1283771"/>
            <a:ext cx="10515600" cy="48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505857-183C-4D7C-BF42-4ABA2FA0585A}"/>
              </a:ext>
            </a:extLst>
          </p:cNvPr>
          <p:cNvSpPr>
            <a:spLocks noGrp="1"/>
          </p:cNvSpPr>
          <p:nvPr>
            <p:ph type="title"/>
          </p:nvPr>
        </p:nvSpPr>
        <p:spPr>
          <a:xfrm>
            <a:off x="1930400" y="159646"/>
            <a:ext cx="9423400" cy="804829"/>
          </a:xfrm>
        </p:spPr>
        <p:txBody>
          <a:bodyPr/>
          <a:lstStyle/>
          <a:p>
            <a:r>
              <a:rPr lang="en-US"/>
              <a:t>Click to edit Master title style</a:t>
            </a:r>
          </a:p>
        </p:txBody>
      </p:sp>
    </p:spTree>
    <p:extLst>
      <p:ext uri="{BB962C8B-B14F-4D97-AF65-F5344CB8AC3E}">
        <p14:creationId xmlns:p14="http://schemas.microsoft.com/office/powerpoint/2010/main" val="244896243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3CBA-9664-4302-A725-3135C2523C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E6BA3A-6247-4FDE-BEF1-58A2B619F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03791453"/>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1173-8B74-4FF1-AEF8-F4E3BF4BFC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30F532-6E0F-4519-A964-44D1018B97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54A22B-9DC6-4187-A88A-3914A35978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1EE4B6-2FDE-4BB0-B41E-6CCD7A1A6F0E}"/>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5/6/2025</a:t>
            </a:fld>
            <a:endParaRPr lang="en-US"/>
          </a:p>
        </p:txBody>
      </p:sp>
      <p:sp>
        <p:nvSpPr>
          <p:cNvPr id="6" name="Footer Placeholder 5">
            <a:extLst>
              <a:ext uri="{FF2B5EF4-FFF2-40B4-BE49-F238E27FC236}">
                <a16:creationId xmlns:a16="http://schemas.microsoft.com/office/drawing/2014/main" id="{E9B2BDA1-4BF2-4F1B-A1C7-4D2A2CEAD0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BEC23BB-3B39-49A5-A4A0-0C6E55779A90}"/>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770686145"/>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931A-8ACF-4FD2-8823-4328D0D99747}"/>
              </a:ext>
            </a:extLst>
          </p:cNvPr>
          <p:cNvSpPr>
            <a:spLocks noGrp="1"/>
          </p:cNvSpPr>
          <p:nvPr>
            <p:ph type="title"/>
          </p:nvPr>
        </p:nvSpPr>
        <p:spPr>
          <a:xfrm>
            <a:off x="1965203" y="54463"/>
            <a:ext cx="9390185" cy="1012337"/>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0D6651-4B76-4A7F-98A2-FDF5EBA18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CB448-FE18-45D0-B2EE-68CED8C29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CBA641-BC1D-4B51-B9C3-459A62AEE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CFDB27-E941-4CD5-B7CF-11C397BE70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851554"/>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D6071-1E95-4473-AF7D-D9BA02C8563B}"/>
              </a:ext>
            </a:extLst>
          </p:cNvPr>
          <p:cNvSpPr>
            <a:spLocks noGrp="1"/>
          </p:cNvSpPr>
          <p:nvPr>
            <p:ph type="title"/>
          </p:nvPr>
        </p:nvSpPr>
        <p:spPr>
          <a:xfrm>
            <a:off x="2016368" y="0"/>
            <a:ext cx="9337431" cy="1065467"/>
          </a:xfrm>
        </p:spPr>
        <p:txBody>
          <a:bodyPr/>
          <a:lstStyle/>
          <a:p>
            <a:r>
              <a:rPr lang="en-US"/>
              <a:t>Click to edit Master title style</a:t>
            </a:r>
          </a:p>
        </p:txBody>
      </p:sp>
    </p:spTree>
    <p:extLst>
      <p:ext uri="{BB962C8B-B14F-4D97-AF65-F5344CB8AC3E}">
        <p14:creationId xmlns:p14="http://schemas.microsoft.com/office/powerpoint/2010/main" val="319962410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85529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lnSpc>
                <a:spcPct val="102000"/>
              </a:lnSpc>
              <a:defRPr/>
            </a:pPr>
            <a:endParaRPr lang="en-GB" sz="1300">
              <a:solidFill>
                <a:srgbClr val="000000"/>
              </a:solidFill>
              <a:latin typeface="Times New Roman" pitchFamily="18" charset="0"/>
              <a:cs typeface="+mn-cs"/>
            </a:endParaRPr>
          </a:p>
        </p:txBody>
      </p:sp>
      <p:sp>
        <p:nvSpPr>
          <p:cNvPr id="3" name="Rectangle 4"/>
          <p:cNvSpPr>
            <a:spLocks noGrp="1" noChangeArrowheads="1"/>
          </p:cNvSpPr>
          <p:nvPr>
            <p:ph type="ftr" idx="11"/>
          </p:nvPr>
        </p:nvSpPr>
        <p:spPr>
          <a:ln/>
        </p:spPr>
        <p:txBody>
          <a:bodyPr/>
          <a:lstStyle>
            <a:lvl1pPr>
              <a:defRPr/>
            </a:lvl1pPr>
          </a:lstStyle>
          <a:p>
            <a:pPr algn="ctr">
              <a:lnSpc>
                <a:spcPct val="102000"/>
              </a:lnSpc>
              <a:defRPr/>
            </a:pPr>
            <a:endParaRPr lang="en-GB" sz="1300">
              <a:solidFill>
                <a:srgbClr val="000000"/>
              </a:solidFill>
              <a:latin typeface="Times New Roman" pitchFamily="18" charset="0"/>
              <a:cs typeface="+mn-cs"/>
            </a:endParaRPr>
          </a:p>
        </p:txBody>
      </p:sp>
      <p:sp>
        <p:nvSpPr>
          <p:cNvPr id="4" name="Rectangle 5"/>
          <p:cNvSpPr>
            <a:spLocks noGrp="1" noChangeArrowheads="1"/>
          </p:cNvSpPr>
          <p:nvPr>
            <p:ph type="sldNum" idx="12"/>
          </p:nvPr>
        </p:nvSpPr>
        <p:spPr>
          <a:ln/>
        </p:spPr>
        <p:txBody>
          <a:bodyPr/>
          <a:lstStyle>
            <a:lvl1pPr>
              <a:defRPr/>
            </a:lvl1pPr>
          </a:lstStyle>
          <a:p>
            <a:pPr algn="r">
              <a:lnSpc>
                <a:spcPct val="102000"/>
              </a:lnSpc>
              <a:defRPr/>
            </a:pPr>
            <a:fld id="{5861A6AC-316D-4E93-A0F0-7EC53724D46C}" type="slidenum">
              <a:rPr lang="en-GB" sz="1300" smtClean="0">
                <a:solidFill>
                  <a:srgbClr val="000000"/>
                </a:solidFill>
                <a:latin typeface="Times New Roman" pitchFamily="18" charset="0"/>
                <a:cs typeface="+mn-cs"/>
              </a:rPr>
              <a:pPr algn="r">
                <a:lnSpc>
                  <a:spcPct val="102000"/>
                </a:lnSpc>
                <a:defRPr/>
              </a:pPr>
              <a:t>‹#›</a:t>
            </a:fld>
            <a:endParaRPr lang="en-GB" sz="1300">
              <a:solidFill>
                <a:srgbClr val="000000"/>
              </a:solidFill>
              <a:latin typeface="Times New Roman" pitchFamily="18" charset="0"/>
              <a:cs typeface="+mn-cs"/>
            </a:endParaRPr>
          </a:p>
        </p:txBody>
      </p:sp>
    </p:spTree>
    <p:extLst>
      <p:ext uri="{BB962C8B-B14F-4D97-AF65-F5344CB8AC3E}">
        <p14:creationId xmlns:p14="http://schemas.microsoft.com/office/powerpoint/2010/main" val="16532722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D95E-C892-420D-B2BB-D2035D0F2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259BBE-445A-45A0-B4BB-E5BB8C267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E89375-CFE0-470E-8AAA-55DF2C641F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745675-DC08-4C0B-8275-9C100A76FAD4}"/>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5/6/2025</a:t>
            </a:fld>
            <a:endParaRPr lang="en-US"/>
          </a:p>
        </p:txBody>
      </p:sp>
      <p:sp>
        <p:nvSpPr>
          <p:cNvPr id="6" name="Footer Placeholder 5">
            <a:extLst>
              <a:ext uri="{FF2B5EF4-FFF2-40B4-BE49-F238E27FC236}">
                <a16:creationId xmlns:a16="http://schemas.microsoft.com/office/drawing/2014/main" id="{63528546-7FBC-454C-8B0E-1B374BABCC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CB8E6FE-78B4-4153-9619-2B6C3C277001}"/>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116404887"/>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EDE2-A75B-4CCB-B5D9-181CC74CD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35ABEF-9190-4CA2-8D91-81459C59B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CB0DC-89CF-4CE2-BEA7-B260738A8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56990133"/>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C805-E4C4-4D94-9314-3237B1BD9B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22F13-50FE-4213-9716-B401665FB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759399"/>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98AC0-0E42-4C5F-A091-8D19A40ED4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1C8621-31B3-4DC6-9B9A-15253FE017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C3B5A-B6FB-44BC-923A-EBECDB615F31}"/>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5/6/2025</a:t>
            </a:fld>
            <a:endParaRPr lang="en-US"/>
          </a:p>
        </p:txBody>
      </p:sp>
      <p:sp>
        <p:nvSpPr>
          <p:cNvPr id="5" name="Footer Placeholder 4">
            <a:extLst>
              <a:ext uri="{FF2B5EF4-FFF2-40B4-BE49-F238E27FC236}">
                <a16:creationId xmlns:a16="http://schemas.microsoft.com/office/drawing/2014/main" id="{A29775D4-CF08-46B9-8002-B9243C67C2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C39EF4B-96CE-417A-A9CA-EC8BDD56F1CD}"/>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18959153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2C10D-17A6-104A-B799-05A642F03467}" type="slidenum">
              <a:rPr kumimoji="0" lang="en-US" sz="1200" b="0" i="0" u="none" strike="noStrike" kern="1200" cap="none" spc="0" normalizeH="0" baseline="0" noProof="0" smtClean="0">
                <a:ln>
                  <a:noFill/>
                </a:ln>
                <a:solidFill>
                  <a:prstClr val="black">
                    <a:tint val="75000"/>
                  </a:prstClr>
                </a:solidFill>
                <a:effectLst/>
                <a:uLnTx/>
                <a:uFillTx/>
                <a:latin typeface="Book Antiqua"/>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Book Antiqua"/>
              <a:ea typeface="+mn-ea"/>
              <a:cs typeface="Arial" charset="0"/>
            </a:endParaRPr>
          </a:p>
        </p:txBody>
      </p:sp>
    </p:spTree>
    <p:extLst>
      <p:ext uri="{BB962C8B-B14F-4D97-AF65-F5344CB8AC3E}">
        <p14:creationId xmlns:p14="http://schemas.microsoft.com/office/powerpoint/2010/main" val="30435453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211452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328399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0277264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3609197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184655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9059915" y="6437060"/>
            <a:ext cx="2844800" cy="365125"/>
          </a:xfrm>
          <a:prstGeom prst="rect">
            <a:avLst/>
          </a:prstGeom>
        </p:spPr>
        <p:txBody>
          <a:bodyPr lIns="91174" tIns="45589" rIns="91174" bIns="45589"/>
          <a:lstStyle/>
          <a:p>
            <a:pPr defTabSz="911843" fontAlgn="auto">
              <a:spcBef>
                <a:spcPts val="0"/>
              </a:spcBef>
              <a:spcAft>
                <a:spcPts val="0"/>
              </a:spcAft>
              <a:defRPr/>
            </a:pPr>
            <a:fld id="{98863BFA-957E-6C4F-908B-4DD39A3879F8}" type="datetime1">
              <a:rPr lang="en-US" smtClean="0">
                <a:solidFill>
                  <a:srgbClr val="292934"/>
                </a:solidFill>
                <a:latin typeface="Calibri"/>
              </a:rPr>
              <a:pPr defTabSz="911843" fontAlgn="auto">
                <a:spcBef>
                  <a:spcPts val="0"/>
                </a:spcBef>
                <a:spcAft>
                  <a:spcPts val="0"/>
                </a:spcAft>
                <a:defRPr/>
              </a:pPr>
              <a:t>5/6/2025</a:t>
            </a:fld>
            <a:endParaRPr lang="en-US">
              <a:solidFill>
                <a:srgbClr val="292934"/>
              </a:solidFill>
              <a:latin typeface="Calibri"/>
            </a:endParaRPr>
          </a:p>
        </p:txBody>
      </p:sp>
      <p:sp>
        <p:nvSpPr>
          <p:cNvPr id="4" name="Footer Placeholder 3"/>
          <p:cNvSpPr>
            <a:spLocks noGrp="1"/>
          </p:cNvSpPr>
          <p:nvPr>
            <p:ph type="ftr" sz="quarter" idx="11"/>
          </p:nvPr>
        </p:nvSpPr>
        <p:spPr>
          <a:xfrm>
            <a:off x="266264" y="6437060"/>
            <a:ext cx="8166536" cy="365125"/>
          </a:xfrm>
          <a:prstGeom prst="rect">
            <a:avLst/>
          </a:prstGeom>
        </p:spPr>
        <p:txBody>
          <a:bodyPr lIns="91174" tIns="45589" rIns="91174" bIns="45589"/>
          <a:lstStyle/>
          <a:p>
            <a:pPr defTabSz="911843" fontAlgn="auto">
              <a:spcBef>
                <a:spcPts val="0"/>
              </a:spcBef>
              <a:spcAft>
                <a:spcPts val="0"/>
              </a:spcAft>
              <a:defRPr/>
            </a:pPr>
            <a:endParaRPr lang="en-US">
              <a:solidFill>
                <a:srgbClr val="292934"/>
              </a:solidFill>
              <a:latin typeface="Calibri"/>
            </a:endParaRPr>
          </a:p>
        </p:txBody>
      </p:sp>
      <p:sp>
        <p:nvSpPr>
          <p:cNvPr id="5" name="Slide Number Placeholder 4"/>
          <p:cNvSpPr>
            <a:spLocks noGrp="1"/>
          </p:cNvSpPr>
          <p:nvPr>
            <p:ph type="sldNum" sz="quarter" idx="12"/>
          </p:nvPr>
        </p:nvSpPr>
        <p:spPr/>
        <p:txBody>
          <a:bodyPr/>
          <a:lstStyle/>
          <a:p>
            <a:pPr>
              <a:defRPr/>
            </a:pPr>
            <a:fld id="{9B77A118-2422-8A41-B021-2EBEF2EB30AF}" type="slidenum">
              <a:rPr lang="en-US" smtClean="0">
                <a:solidFill>
                  <a:srgbClr val="FFFFFF">
                    <a:lumMod val="95000"/>
                  </a:srgbClr>
                </a:solidFill>
              </a:rPr>
              <a:pPr>
                <a:defRPr/>
              </a:pPr>
              <a:t>‹#›</a:t>
            </a:fld>
            <a:endParaRPr lang="en-US">
              <a:solidFill>
                <a:srgbClr val="FFFFFF">
                  <a:lumMod val="95000"/>
                </a:srgbClr>
              </a:solidFill>
            </a:endParaRPr>
          </a:p>
        </p:txBody>
      </p:sp>
    </p:spTree>
    <p:extLst>
      <p:ext uri="{BB962C8B-B14F-4D97-AF65-F5344CB8AC3E}">
        <p14:creationId xmlns:p14="http://schemas.microsoft.com/office/powerpoint/2010/main" val="22633892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8041888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8907953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33944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6437130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102064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98233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754E82D-1DD9-4D77-93A2-49711AEFAE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06657062"/>
      </p:ext>
    </p:extLst>
  </p:cSld>
  <p:clrMapOvr>
    <a:masterClrMapping/>
  </p:clrMapOvr>
  <p:transition advClick="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04FF63-2B66-43AC-989B-0F017F02A034}" type="slidenum">
              <a:rPr lang="en-US"/>
              <a:pPr/>
              <a:t>‹#›</a:t>
            </a:fld>
            <a:endParaRPr lang="en-US"/>
          </a:p>
        </p:txBody>
      </p:sp>
    </p:spTree>
    <p:extLst>
      <p:ext uri="{BB962C8B-B14F-4D97-AF65-F5344CB8AC3E}">
        <p14:creationId xmlns:p14="http://schemas.microsoft.com/office/powerpoint/2010/main" val="34169175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F8BA2FF-0EE0-403A-B501-12A96FDFA19A}" type="slidenum">
              <a:rPr lang="en-US"/>
              <a:pPr/>
              <a:t>‹#›</a:t>
            </a:fld>
            <a:endParaRPr lang="en-US"/>
          </a:p>
        </p:txBody>
      </p:sp>
    </p:spTree>
    <p:extLst>
      <p:ext uri="{BB962C8B-B14F-4D97-AF65-F5344CB8AC3E}">
        <p14:creationId xmlns:p14="http://schemas.microsoft.com/office/powerpoint/2010/main" val="34073354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C7218C7-9247-4902-A9A7-95861F853087}" type="slidenum">
              <a:rPr lang="en-US"/>
              <a:pPr/>
              <a:t>‹#›</a:t>
            </a:fld>
            <a:endParaRPr lang="en-US"/>
          </a:p>
        </p:txBody>
      </p:sp>
    </p:spTree>
    <p:extLst>
      <p:ext uri="{BB962C8B-B14F-4D97-AF65-F5344CB8AC3E}">
        <p14:creationId xmlns:p14="http://schemas.microsoft.com/office/powerpoint/2010/main" val="163328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4"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5" name="Rectangle 6"/>
          <p:cNvSpPr>
            <a:spLocks noGrp="1" noChangeArrowheads="1"/>
          </p:cNvSpPr>
          <p:nvPr>
            <p:ph type="sldNum" sz="quarter" idx="12"/>
          </p:nvPr>
        </p:nvSpPr>
        <p:spPr/>
        <p:txBody>
          <a:bodyPr/>
          <a:lstStyle>
            <a:lvl1pPr>
              <a:defRPr>
                <a:cs typeface="Arial" charset="0"/>
              </a:defRPr>
            </a:lvl1pPr>
          </a:lstStyle>
          <a:p>
            <a:pPr>
              <a:defRPr/>
            </a:pPr>
            <a:fld id="{0EFF481C-D49D-4E85-B9A7-B93211B3F599}" type="slidenum">
              <a:rPr lang="en-US" smtClean="0"/>
              <a:pPr>
                <a:defRPr/>
              </a:pPr>
              <a:t>‹#›</a:t>
            </a:fld>
            <a:endParaRPr lang="en-US"/>
          </a:p>
        </p:txBody>
      </p:sp>
    </p:spTree>
    <p:extLst>
      <p:ext uri="{BB962C8B-B14F-4D97-AF65-F5344CB8AC3E}">
        <p14:creationId xmlns:p14="http://schemas.microsoft.com/office/powerpoint/2010/main" val="1403560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C1EB7FB-F995-4293-B6CD-A8F08B09E8F3}" type="slidenum">
              <a:rPr lang="en-US"/>
              <a:pPr/>
              <a:t>‹#›</a:t>
            </a:fld>
            <a:endParaRPr lang="en-US"/>
          </a:p>
        </p:txBody>
      </p:sp>
    </p:spTree>
    <p:extLst>
      <p:ext uri="{BB962C8B-B14F-4D97-AF65-F5344CB8AC3E}">
        <p14:creationId xmlns:p14="http://schemas.microsoft.com/office/powerpoint/2010/main" val="17456903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A21F7E81-2E0A-4736-BC93-C1CCEC3EE4FC}" type="slidenum">
              <a:rPr lang="en-US"/>
              <a:pPr/>
              <a:t>‹#›</a:t>
            </a:fld>
            <a:endParaRPr lang="en-US"/>
          </a:p>
        </p:txBody>
      </p:sp>
    </p:spTree>
    <p:extLst>
      <p:ext uri="{BB962C8B-B14F-4D97-AF65-F5344CB8AC3E}">
        <p14:creationId xmlns:p14="http://schemas.microsoft.com/office/powerpoint/2010/main" val="34061807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80D784-8764-415A-9EAB-C63F1794A9D6}" type="slidenum">
              <a:rPr lang="en-US"/>
              <a:pPr/>
              <a:t>‹#›</a:t>
            </a:fld>
            <a:endParaRPr lang="en-US"/>
          </a:p>
        </p:txBody>
      </p:sp>
    </p:spTree>
    <p:extLst>
      <p:ext uri="{BB962C8B-B14F-4D97-AF65-F5344CB8AC3E}">
        <p14:creationId xmlns:p14="http://schemas.microsoft.com/office/powerpoint/2010/main" val="23205266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34D46BC0-3406-43A8-8786-CA998379B20B}" type="slidenum">
              <a:rPr lang="en-US"/>
              <a:pPr/>
              <a:t>‹#›</a:t>
            </a:fld>
            <a:endParaRPr lang="en-US"/>
          </a:p>
        </p:txBody>
      </p:sp>
    </p:spTree>
    <p:extLst>
      <p:ext uri="{BB962C8B-B14F-4D97-AF65-F5344CB8AC3E}">
        <p14:creationId xmlns:p14="http://schemas.microsoft.com/office/powerpoint/2010/main" val="5206309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B160A73-5A7C-4472-A368-1919C8C82906}" type="slidenum">
              <a:rPr lang="en-US"/>
              <a:pPr/>
              <a:t>‹#›</a:t>
            </a:fld>
            <a:endParaRPr lang="en-US"/>
          </a:p>
        </p:txBody>
      </p:sp>
    </p:spTree>
    <p:extLst>
      <p:ext uri="{BB962C8B-B14F-4D97-AF65-F5344CB8AC3E}">
        <p14:creationId xmlns:p14="http://schemas.microsoft.com/office/powerpoint/2010/main" val="12284786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47E3923-1093-40CF-A4DD-2C262E0A1672}" type="slidenum">
              <a:rPr lang="en-US"/>
              <a:pPr/>
              <a:t>‹#›</a:t>
            </a:fld>
            <a:endParaRPr lang="en-US"/>
          </a:p>
        </p:txBody>
      </p:sp>
    </p:spTree>
    <p:extLst>
      <p:ext uri="{BB962C8B-B14F-4D97-AF65-F5344CB8AC3E}">
        <p14:creationId xmlns:p14="http://schemas.microsoft.com/office/powerpoint/2010/main" val="30793684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0E660E6-C780-46FB-9ADB-716EDB464D77}" type="slidenum">
              <a:rPr lang="en-US"/>
              <a:pPr/>
              <a:t>‹#›</a:t>
            </a:fld>
            <a:endParaRPr lang="en-US"/>
          </a:p>
        </p:txBody>
      </p:sp>
    </p:spTree>
    <p:extLst>
      <p:ext uri="{BB962C8B-B14F-4D97-AF65-F5344CB8AC3E}">
        <p14:creationId xmlns:p14="http://schemas.microsoft.com/office/powerpoint/2010/main" val="32112654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12A7E66-6494-41DE-9D14-4247938FBA43}" type="slidenum">
              <a:rPr lang="en-US"/>
              <a:pPr/>
              <a:t>‹#›</a:t>
            </a:fld>
            <a:endParaRPr lang="en-US"/>
          </a:p>
        </p:txBody>
      </p:sp>
    </p:spTree>
    <p:extLst>
      <p:ext uri="{BB962C8B-B14F-4D97-AF65-F5344CB8AC3E}">
        <p14:creationId xmlns:p14="http://schemas.microsoft.com/office/powerpoint/2010/main" val="1371468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81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A4A7C58F-B495-41FA-88DD-FA7A1A47D764}" type="slidenum">
              <a:rPr lang="en-US" smtClean="0"/>
              <a:pPr>
                <a:defRPr/>
              </a:pPr>
              <a:t>‹#›</a:t>
            </a:fld>
            <a:endParaRPr lang="en-US"/>
          </a:p>
        </p:txBody>
      </p:sp>
    </p:spTree>
    <p:extLst>
      <p:ext uri="{BB962C8B-B14F-4D97-AF65-F5344CB8AC3E}">
        <p14:creationId xmlns:p14="http://schemas.microsoft.com/office/powerpoint/2010/main" val="213390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smtClean="0">
                <a:solidFill>
                  <a:prstClr val="black">
                    <a:tint val="75000"/>
                  </a:prstClr>
                </a:solidFill>
                <a:latin typeface="Book Antiqua"/>
              </a:rPr>
              <a:pPr algn="r" defTabSz="685800" fontAlgn="auto">
                <a:spcBef>
                  <a:spcPts val="0"/>
                </a:spcBef>
                <a:spcAft>
                  <a:spcPts val="0"/>
                </a:spcAft>
                <a:defRPr/>
              </a:pPr>
              <a:t>‹#›</a:t>
            </a:fld>
            <a:endParaRPr lang="en-US" sz="900" dirty="0">
              <a:solidFill>
                <a:prstClr val="black">
                  <a:tint val="75000"/>
                </a:prstClr>
              </a:solidFill>
              <a:latin typeface="Book Antiqua"/>
            </a:endParaRPr>
          </a:p>
        </p:txBody>
      </p:sp>
    </p:spTree>
    <p:extLst>
      <p:ext uri="{BB962C8B-B14F-4D97-AF65-F5344CB8AC3E}">
        <p14:creationId xmlns:p14="http://schemas.microsoft.com/office/powerpoint/2010/main" val="327896300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10.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16.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1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5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1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10973877" y="6600064"/>
            <a:ext cx="1025273" cy="359760"/>
          </a:xfrm>
          <a:prstGeom prst="rect">
            <a:avLst/>
          </a:prstGeom>
        </p:spPr>
        <p:txBody>
          <a:bodyPr vert="horz" lIns="91174" tIns="45589" rIns="91174" bIns="45589" rtlCol="0" anchor="ctr"/>
          <a:lstStyle>
            <a:lvl1pPr algn="r">
              <a:defRPr sz="1400" b="1">
                <a:solidFill>
                  <a:schemeClr val="bg1">
                    <a:lumMod val="95000"/>
                  </a:schemeClr>
                </a:solidFill>
              </a:defRPr>
            </a:lvl1pPr>
          </a:lstStyle>
          <a:p>
            <a:pPr defTabSz="911843" fontAlgn="auto">
              <a:spcBef>
                <a:spcPts val="0"/>
              </a:spcBef>
              <a:spcAft>
                <a:spcPts val="0"/>
              </a:spcAft>
            </a:pPr>
            <a:fld id="{651FC063-5EA9-49AF-AFAF-D68C9E82B23B}" type="slidenum">
              <a:rPr lang="en-US" smtClean="0">
                <a:solidFill>
                  <a:srgbClr val="FFFFFF">
                    <a:lumMod val="95000"/>
                  </a:srgbClr>
                </a:solidFill>
                <a:latin typeface="Calibri"/>
                <a:cs typeface="+mn-cs"/>
              </a:rPr>
              <a:pPr defTabSz="911843" fontAlgn="auto">
                <a:spcBef>
                  <a:spcPts val="0"/>
                </a:spcBef>
                <a:spcAft>
                  <a:spcPts val="0"/>
                </a:spcAft>
              </a:pPr>
              <a:t>‹#›</a:t>
            </a:fld>
            <a:endParaRPr lang="en-US" dirty="0">
              <a:solidFill>
                <a:srgbClr val="FFFFFF">
                  <a:lumMod val="95000"/>
                </a:srgbClr>
              </a:solidFill>
              <a:latin typeface="Calibri"/>
              <a:cs typeface="+mn-cs"/>
            </a:endParaRPr>
          </a:p>
        </p:txBody>
      </p:sp>
    </p:spTree>
    <p:extLst>
      <p:ext uri="{BB962C8B-B14F-4D97-AF65-F5344CB8AC3E}">
        <p14:creationId xmlns:p14="http://schemas.microsoft.com/office/powerpoint/2010/main" val="3570660009"/>
      </p:ext>
    </p:extLst>
  </p:cSld>
  <p:clrMap bg1="lt1" tx1="dk1" bg2="lt2" tx2="dk2" accent1="accent1" accent2="accent2" accent3="accent3" accent4="accent4" accent5="accent5" accent6="accent6" hlink="hlink" folHlink="folHlink"/>
  <p:sldLayoutIdLst>
    <p:sldLayoutId id="2147483769" r:id="rId1"/>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90000"/>
        <a:buFont typeface="Wingdings" charset="2"/>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Wingdings" charset="2"/>
        <a:buChar char=""/>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5/6/2025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A4123A8-5D63-47E8-9CB7-51AAE0195B91}" type="slidenum">
              <a:rPr lang="en-US" smtClean="0"/>
              <a:pPr>
                <a:defRPr/>
              </a:pPr>
              <a:t>‹#›</a:t>
            </a:fld>
            <a:endParaRPr lang="en-US"/>
          </a:p>
        </p:txBody>
      </p:sp>
    </p:spTree>
    <p:extLst>
      <p:ext uri="{BB962C8B-B14F-4D97-AF65-F5344CB8AC3E}">
        <p14:creationId xmlns:p14="http://schemas.microsoft.com/office/powerpoint/2010/main" val="895415021"/>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174163314"/>
      </p:ext>
    </p:extLst>
  </p:cSld>
  <p:clrMap bg1="lt1" tx1="dk1" bg2="lt2" tx2="dk2" accent1="accent1" accent2="accent2" accent3="accent3" accent4="accent4" accent5="accent5" accent6="accent6" hlink="hlink" folHlink="folHlink"/>
  <p:sldLayoutIdLst>
    <p:sldLayoutId id="2147483840" r:id="rId1"/>
    <p:sldLayoutId id="2147483841"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2785436190"/>
      </p:ext>
    </p:extLst>
  </p:cSld>
  <p:clrMap bg1="lt1" tx1="dk1" bg2="lt2" tx2="dk2" accent1="accent1" accent2="accent2" accent3="accent3" accent4="accent4" accent5="accent5" accent6="accent6" hlink="hlink" folHlink="folHlink"/>
  <p:sldLayoutIdLst>
    <p:sldLayoutId id="2147483859" r:id="rId1"/>
    <p:sldLayoutId id="2147483860"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562774-8C2F-42D7-859C-368A7BE81D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87CC90-08FF-4181-9266-13639FBCD8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8AAB2-D016-4F66-B55F-0C255C991C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59474-D753-41E1-83B2-6D79DA9594DD}" type="datetimeFigureOut">
              <a:rPr lang="en-US" smtClean="0"/>
              <a:t>5/6/2025</a:t>
            </a:fld>
            <a:endParaRPr lang="en-US"/>
          </a:p>
        </p:txBody>
      </p:sp>
      <p:sp>
        <p:nvSpPr>
          <p:cNvPr id="5" name="Footer Placeholder 4">
            <a:extLst>
              <a:ext uri="{FF2B5EF4-FFF2-40B4-BE49-F238E27FC236}">
                <a16:creationId xmlns:a16="http://schemas.microsoft.com/office/drawing/2014/main" id="{CDAE9488-C882-4316-B2F6-A6D4F8793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9F2FA4-C3CA-42F4-817E-9A3DC9E602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660A4-9ED7-45DF-9F55-1A700B7D6B47}" type="slidenum">
              <a:rPr lang="en-US" smtClean="0"/>
              <a:t>‹#›</a:t>
            </a:fld>
            <a:endParaRPr lang="en-US"/>
          </a:p>
        </p:txBody>
      </p:sp>
    </p:spTree>
    <p:extLst>
      <p:ext uri="{BB962C8B-B14F-4D97-AF65-F5344CB8AC3E}">
        <p14:creationId xmlns:p14="http://schemas.microsoft.com/office/powerpoint/2010/main" val="1761677635"/>
      </p:ext>
    </p:extLst>
  </p:cSld>
  <p:clrMap bg1="lt1" tx1="dk1" bg2="lt2" tx2="dk2" accent1="accent1" accent2="accent2" accent3="accent3" accent4="accent4" accent5="accent5" accent6="accent6" hlink="hlink" folHlink="folHlink"/>
  <p:sldLayoutIdLst>
    <p:sldLayoutId id="21474838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2E022954-6760-48BF-B497-6FEDA0F19FBD}" type="datetimeFigureOut">
              <a:rPr lang="en-US" smtClean="0">
                <a:solidFill>
                  <a:prstClr val="black">
                    <a:tint val="75000"/>
                  </a:prstClr>
                </a:solidFill>
                <a:latin typeface="Book Antiqua"/>
                <a:cs typeface="+mn-cs"/>
              </a:rPr>
              <a:pPr fontAlgn="auto">
                <a:spcBef>
                  <a:spcPts val="0"/>
                </a:spcBef>
                <a:spcAft>
                  <a:spcPts val="0"/>
                </a:spcAft>
              </a:pPr>
              <a:t>5/6/2025</a:t>
            </a:fld>
            <a:endParaRPr lang="en-US">
              <a:solidFill>
                <a:prstClr val="black">
                  <a:tint val="75000"/>
                </a:prstClr>
              </a:solidFill>
              <a:latin typeface="Book Antiqu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Book Antiqu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C1E983B6-5A8F-4FDE-8EA9-482563A77EA7}" type="slidenum">
              <a:rPr lang="en-US" smtClean="0">
                <a:solidFill>
                  <a:prstClr val="black">
                    <a:tint val="75000"/>
                  </a:prstClr>
                </a:solidFill>
                <a:latin typeface="Book Antiqua"/>
                <a:cs typeface="+mn-cs"/>
              </a:rPr>
              <a:pPr fontAlgn="auto">
                <a:spcBef>
                  <a:spcPts val="0"/>
                </a:spcBef>
                <a:spcAft>
                  <a:spcPts val="0"/>
                </a:spcAft>
              </a:pPr>
              <a:t>‹#›</a:t>
            </a:fld>
            <a:endParaRPr lang="en-US">
              <a:solidFill>
                <a:prstClr val="black">
                  <a:tint val="75000"/>
                </a:prstClr>
              </a:solidFill>
              <a:latin typeface="Book Antiqua"/>
              <a:cs typeface="+mn-cs"/>
            </a:endParaRPr>
          </a:p>
        </p:txBody>
      </p:sp>
    </p:spTree>
    <p:extLst>
      <p:ext uri="{BB962C8B-B14F-4D97-AF65-F5344CB8AC3E}">
        <p14:creationId xmlns:p14="http://schemas.microsoft.com/office/powerpoint/2010/main" val="115390927"/>
      </p:ext>
    </p:extLst>
  </p:cSld>
  <p:clrMap bg1="lt1" tx1="dk1" bg2="lt2" tx2="dk2" accent1="accent1" accent2="accent2" accent3="accent3" accent4="accent4" accent5="accent5" accent6="accent6" hlink="hlink" folHlink="folHlink"/>
  <p:sldLayoutIdLst>
    <p:sldLayoutId id="2147483866" r:id="rId1"/>
    <p:sldLayoutId id="214748390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1857837887"/>
      </p:ext>
    </p:extLst>
  </p:cSld>
  <p:clrMap bg1="lt1" tx1="dk1" bg2="lt2" tx2="dk2" accent1="accent1" accent2="accent2" accent3="accent3" accent4="accent4" accent5="accent5" accent6="accent6" hlink="hlink" folHlink="folHlink"/>
  <p:sldLayoutIdLst>
    <p:sldLayoutId id="2147483874" r:id="rId1"/>
    <p:sldLayoutId id="2147483876"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86772E-6F30-4B79-BA5D-47485A0DDBAA}"/>
              </a:ext>
            </a:extLst>
          </p:cNvPr>
          <p:cNvSpPr>
            <a:spLocks noGrp="1"/>
          </p:cNvSpPr>
          <p:nvPr>
            <p:ph type="body" idx="1"/>
          </p:nvPr>
        </p:nvSpPr>
        <p:spPr>
          <a:xfrm>
            <a:off x="838200" y="1253330"/>
            <a:ext cx="10515600" cy="47899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FA7FB2D-20CA-49C2-B502-36B1EB87EAF0}"/>
              </a:ext>
            </a:extLst>
          </p:cNvPr>
          <p:cNvSpPr>
            <a:spLocks noGrp="1"/>
          </p:cNvSpPr>
          <p:nvPr>
            <p:ph type="title"/>
          </p:nvPr>
        </p:nvSpPr>
        <p:spPr>
          <a:xfrm>
            <a:off x="1930400" y="18256"/>
            <a:ext cx="9423400" cy="104721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6059394"/>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Lst>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5/6/2025</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349114595"/>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mn-lt"/>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latin typeface="+mn-lt"/>
                <a:cs typeface="+mn-cs"/>
              </a:defRPr>
            </a:lvl1pPr>
          </a:lstStyle>
          <a:p>
            <a:pPr>
              <a:defRPr/>
            </a:pPr>
            <a:fld id="{A07D3CA2-AC5B-4EA6-8348-5CDBD942452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74218179"/>
      </p:ext>
    </p:extLst>
  </p:cSld>
  <p:clrMap bg1="lt1" tx1="dk1" bg2="lt2" tx2="dk2" accent1="accent1" accent2="accent2" accent3="accent3" accent4="accent4" accent5="accent5" accent6="accent6" hlink="hlink" folHlink="folHlink"/>
  <p:sldLayoutIdLst>
    <p:sldLayoutId id="2147483931"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fontAlgn="base">
        <a:spcBef>
          <a:spcPct val="0"/>
        </a:spcBef>
        <a:spcAft>
          <a:spcPct val="0"/>
        </a:spcAft>
        <a:defRPr sz="2800">
          <a:solidFill>
            <a:srgbClr val="000099"/>
          </a:solidFill>
          <a:latin typeface="Comic Sans MS" pitchFamily="66" charset="0"/>
        </a:defRPr>
      </a:lvl6pPr>
      <a:lvl7pPr marL="914400" algn="ctr" rtl="0" fontAlgn="base">
        <a:spcBef>
          <a:spcPct val="0"/>
        </a:spcBef>
        <a:spcAft>
          <a:spcPct val="0"/>
        </a:spcAft>
        <a:defRPr sz="2800">
          <a:solidFill>
            <a:srgbClr val="000099"/>
          </a:solidFill>
          <a:latin typeface="Comic Sans MS" pitchFamily="66" charset="0"/>
        </a:defRPr>
      </a:lvl7pPr>
      <a:lvl8pPr marL="1371600" algn="ctr" rtl="0" fontAlgn="base">
        <a:spcBef>
          <a:spcPct val="0"/>
        </a:spcBef>
        <a:spcAft>
          <a:spcPct val="0"/>
        </a:spcAft>
        <a:defRPr sz="2800">
          <a:solidFill>
            <a:srgbClr val="000099"/>
          </a:solidFill>
          <a:latin typeface="Comic Sans MS" pitchFamily="66" charset="0"/>
        </a:defRPr>
      </a:lvl8pPr>
      <a:lvl9pPr marL="1828800" algn="ctr" rtl="0" fontAlgn="base">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66"/>
            </a:gs>
          </a:gsLst>
          <a:lin ang="5400000" scaled="1"/>
        </a:gradFill>
        <a:effectLst/>
      </p:bgPr>
    </p:bg>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1539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5396"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315397"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315398"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E28ADF03-7972-4E7F-B79C-1A20FF675014}" type="slidenum">
              <a:rPr lang="en-US"/>
              <a:pPr/>
              <a:t>‹#›</a:t>
            </a:fld>
            <a:endParaRPr lang="en-US"/>
          </a:p>
        </p:txBody>
      </p:sp>
    </p:spTree>
    <p:extLst>
      <p:ext uri="{BB962C8B-B14F-4D97-AF65-F5344CB8AC3E}">
        <p14:creationId xmlns:p14="http://schemas.microsoft.com/office/powerpoint/2010/main" val="2770324059"/>
      </p:ext>
    </p:extLst>
  </p:cSld>
  <p:clrMap bg1="dk2" tx1="lt1" bg2="dk1" tx2="lt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6704" algn="ctr" rtl="0" fontAlgn="base">
        <a:spcBef>
          <a:spcPct val="0"/>
        </a:spcBef>
        <a:spcAft>
          <a:spcPct val="0"/>
        </a:spcAft>
        <a:defRPr sz="4400">
          <a:solidFill>
            <a:schemeClr val="tx2"/>
          </a:solidFill>
          <a:latin typeface="Times New Roman" pitchFamily="18" charset="0"/>
        </a:defRPr>
      </a:lvl6pPr>
      <a:lvl7pPr marL="913415" algn="ctr" rtl="0" fontAlgn="base">
        <a:spcBef>
          <a:spcPct val="0"/>
        </a:spcBef>
        <a:spcAft>
          <a:spcPct val="0"/>
        </a:spcAft>
        <a:defRPr sz="4400">
          <a:solidFill>
            <a:schemeClr val="tx2"/>
          </a:solidFill>
          <a:latin typeface="Times New Roman" pitchFamily="18" charset="0"/>
        </a:defRPr>
      </a:lvl7pPr>
      <a:lvl8pPr marL="1370130" algn="ctr" rtl="0" fontAlgn="base">
        <a:spcBef>
          <a:spcPct val="0"/>
        </a:spcBef>
        <a:spcAft>
          <a:spcPct val="0"/>
        </a:spcAft>
        <a:defRPr sz="4400">
          <a:solidFill>
            <a:schemeClr val="tx2"/>
          </a:solidFill>
          <a:latin typeface="Times New Roman" pitchFamily="18" charset="0"/>
        </a:defRPr>
      </a:lvl8pPr>
      <a:lvl9pPr marL="1826837" algn="ctr" rtl="0" fontAlgn="base">
        <a:spcBef>
          <a:spcPct val="0"/>
        </a:spcBef>
        <a:spcAft>
          <a:spcPct val="0"/>
        </a:spcAft>
        <a:defRPr sz="4400">
          <a:solidFill>
            <a:schemeClr val="tx2"/>
          </a:solidFill>
          <a:latin typeface="Times New Roman" pitchFamily="18"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pitchFamily="34"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pitchFamily="34"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pitchFamily="34" charset="0"/>
                <a:cs typeface="+mn-cs"/>
              </a:defRPr>
            </a:lvl1pPr>
          </a:lstStyle>
          <a:p>
            <a:pPr>
              <a:defRPr/>
            </a:pPr>
            <a:fld id="{26D14F6D-D3BF-4892-8719-AB24669575FE}" type="slidenum">
              <a:rPr lang="en-US"/>
              <a:pPr>
                <a:defRPr/>
              </a:pPr>
              <a:t>‹#›</a:t>
            </a:fld>
            <a:endParaRPr lang="en-US"/>
          </a:p>
        </p:txBody>
      </p:sp>
    </p:spTree>
    <p:extLst>
      <p:ext uri="{BB962C8B-B14F-4D97-AF65-F5344CB8AC3E}">
        <p14:creationId xmlns:p14="http://schemas.microsoft.com/office/powerpoint/2010/main" val="963492694"/>
      </p:ext>
    </p:extLst>
  </p:cSld>
  <p:clrMap bg1="lt1" tx1="dk1" bg2="lt2" tx2="dk2" accent1="accent1" accent2="accent2" accent3="accent3" accent4="accent4" accent5="accent5" accent6="accent6" hlink="hlink" folHlink="folHlink"/>
  <p:sldLayoutIdLst>
    <p:sldLayoutId id="2147483796"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eaLnBrk="1" fontAlgn="base" hangingPunct="1">
        <a:spcBef>
          <a:spcPct val="0"/>
        </a:spcBef>
        <a:spcAft>
          <a:spcPct val="0"/>
        </a:spcAft>
        <a:defRPr sz="2800">
          <a:solidFill>
            <a:srgbClr val="000099"/>
          </a:solidFill>
          <a:latin typeface="Comic Sans MS" pitchFamily="66" charset="0"/>
        </a:defRPr>
      </a:lvl6pPr>
      <a:lvl7pPr marL="914400" algn="ctr" rtl="0" eaLnBrk="1" fontAlgn="base" hangingPunct="1">
        <a:spcBef>
          <a:spcPct val="0"/>
        </a:spcBef>
        <a:spcAft>
          <a:spcPct val="0"/>
        </a:spcAft>
        <a:defRPr sz="2800">
          <a:solidFill>
            <a:srgbClr val="000099"/>
          </a:solidFill>
          <a:latin typeface="Comic Sans MS" pitchFamily="66" charset="0"/>
        </a:defRPr>
      </a:lvl7pPr>
      <a:lvl8pPr marL="1371600" algn="ctr" rtl="0" eaLnBrk="1" fontAlgn="base" hangingPunct="1">
        <a:spcBef>
          <a:spcPct val="0"/>
        </a:spcBef>
        <a:spcAft>
          <a:spcPct val="0"/>
        </a:spcAft>
        <a:defRPr sz="2800">
          <a:solidFill>
            <a:srgbClr val="000099"/>
          </a:solidFill>
          <a:latin typeface="Comic Sans MS" pitchFamily="66" charset="0"/>
        </a:defRPr>
      </a:lvl8pPr>
      <a:lvl9pPr marL="1828800" algn="ctr" rtl="0" eaLnBrk="1" fontAlgn="base" hangingPunct="1">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2328237399"/>
      </p:ext>
    </p:extLst>
  </p:cSld>
  <p:clrMap bg1="lt1" tx1="dk1" bg2="lt2" tx2="dk2" accent1="accent1" accent2="accent2" accent3="accent3" accent4="accent4" accent5="accent5" accent6="accent6" hlink="hlink" folHlink="folHlink"/>
  <p:sldLayoutIdLst>
    <p:sldLayoutId id="2147483800" r:id="rId1"/>
    <p:sldLayoutId id="2147483837"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10973877" y="6600064"/>
            <a:ext cx="1025273" cy="359760"/>
          </a:xfrm>
          <a:prstGeom prst="rect">
            <a:avLst/>
          </a:prstGeom>
        </p:spPr>
        <p:txBody>
          <a:bodyPr vert="horz" lIns="91174" tIns="45589" rIns="91174" bIns="45589" rtlCol="0" anchor="ctr"/>
          <a:lstStyle>
            <a:lvl1pPr algn="r">
              <a:defRPr sz="1400" b="1">
                <a:solidFill>
                  <a:schemeClr val="bg1">
                    <a:lumMod val="95000"/>
                  </a:schemeClr>
                </a:solidFill>
              </a:defRPr>
            </a:lvl1pPr>
          </a:lstStyle>
          <a:p>
            <a:pPr defTabSz="911843" fontAlgn="auto">
              <a:spcBef>
                <a:spcPts val="0"/>
              </a:spcBef>
              <a:spcAft>
                <a:spcPts val="0"/>
              </a:spcAft>
            </a:pPr>
            <a:fld id="{651FC063-5EA9-49AF-AFAF-D68C9E82B23B}" type="slidenum">
              <a:rPr lang="en-US" smtClean="0">
                <a:solidFill>
                  <a:srgbClr val="FFFFFF">
                    <a:lumMod val="95000"/>
                  </a:srgbClr>
                </a:solidFill>
                <a:latin typeface="Calibri"/>
              </a:rPr>
              <a:pPr defTabSz="911843" fontAlgn="auto">
                <a:spcBef>
                  <a:spcPts val="0"/>
                </a:spcBef>
                <a:spcAft>
                  <a:spcPts val="0"/>
                </a:spcAft>
              </a:pPr>
              <a:t>‹#›</a:t>
            </a:fld>
            <a:endParaRPr lang="en-US" dirty="0">
              <a:solidFill>
                <a:srgbClr val="FFFFFF">
                  <a:lumMod val="95000"/>
                </a:srgbClr>
              </a:solidFill>
              <a:latin typeface="Calibri"/>
            </a:endParaRPr>
          </a:p>
        </p:txBody>
      </p:sp>
    </p:spTree>
    <p:extLst>
      <p:ext uri="{BB962C8B-B14F-4D97-AF65-F5344CB8AC3E}">
        <p14:creationId xmlns:p14="http://schemas.microsoft.com/office/powerpoint/2010/main" val="1719366972"/>
      </p:ext>
    </p:extLst>
  </p:cSld>
  <p:clrMap bg1="lt1" tx1="dk1" bg2="lt2" tx2="dk2" accent1="accent1" accent2="accent2" accent3="accent3" accent4="accent4" accent5="accent5" accent6="accent6" hlink="hlink" folHlink="folHlink"/>
  <p:sldLayoutIdLst>
    <p:sldLayoutId id="2147483804" r:id="rId1"/>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90000"/>
        <a:buFont typeface="Wingdings" charset="2"/>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Wingdings" charset="2"/>
        <a:buChar char=""/>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436034" y="123826"/>
            <a:ext cx="10945284" cy="9175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8131" name="Rectangle 3"/>
          <p:cNvSpPr>
            <a:spLocks noGrp="1" noChangeArrowheads="1"/>
          </p:cNvSpPr>
          <p:nvPr>
            <p:ph type="body" idx="1"/>
          </p:nvPr>
        </p:nvSpPr>
        <p:spPr bwMode="auto">
          <a:xfrm>
            <a:off x="914400" y="1681164"/>
            <a:ext cx="10363200" cy="4414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757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FFFF"/>
                </a:solidFill>
                <a:latin typeface="+mn-lt"/>
                <a:cs typeface="+mn-cs"/>
              </a:defRPr>
            </a:lvl1pPr>
          </a:lstStyle>
          <a:p>
            <a:pPr>
              <a:defRPr/>
            </a:pPr>
            <a:endParaRPr lang="en-US"/>
          </a:p>
        </p:txBody>
      </p:sp>
      <p:sp>
        <p:nvSpPr>
          <p:cNvPr id="23757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mn-lt"/>
                <a:cs typeface="+mn-cs"/>
              </a:defRPr>
            </a:lvl1pPr>
          </a:lstStyle>
          <a:p>
            <a:pPr>
              <a:defRPr/>
            </a:pPr>
            <a:endParaRPr lang="en-US"/>
          </a:p>
        </p:txBody>
      </p:sp>
      <p:sp>
        <p:nvSpPr>
          <p:cNvPr id="23757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FF"/>
                </a:solidFill>
                <a:latin typeface="+mn-lt"/>
                <a:cs typeface="+mn-cs"/>
              </a:defRPr>
            </a:lvl1pPr>
          </a:lstStyle>
          <a:p>
            <a:pPr>
              <a:defRPr/>
            </a:pPr>
            <a:fld id="{A8976DAE-93D5-4B6D-89B7-75522ADFDCAD}" type="slidenum">
              <a:rPr lang="en-US"/>
              <a:pPr>
                <a:defRPr/>
              </a:pPr>
              <a:t>‹#›</a:t>
            </a:fld>
            <a:endParaRPr lang="en-US"/>
          </a:p>
        </p:txBody>
      </p:sp>
    </p:spTree>
    <p:extLst>
      <p:ext uri="{BB962C8B-B14F-4D97-AF65-F5344CB8AC3E}">
        <p14:creationId xmlns:p14="http://schemas.microsoft.com/office/powerpoint/2010/main" val="4121807836"/>
      </p:ext>
    </p:extLst>
  </p:cSld>
  <p:clrMap bg1="dk2" tx1="lt1" bg2="dk1" tx2="lt2" accent1="accent1" accent2="accent2" accent3="accent3" accent4="accent4" accent5="accent5" accent6="accent6" hlink="hlink" folHlink="folHlink"/>
  <p:sldLayoutIdLst>
    <p:sldLayoutId id="2147483806" r:id="rId1"/>
  </p:sldLayoutIdLst>
  <p:txStyles>
    <p:titleStyle>
      <a:lvl1pPr algn="ctr" rtl="0" eaLnBrk="0" fontAlgn="base" hangingPunct="0">
        <a:spcBef>
          <a:spcPct val="0"/>
        </a:spcBef>
        <a:spcAft>
          <a:spcPct val="0"/>
        </a:spcAft>
        <a:defRPr sz="3600">
          <a:solidFill>
            <a:srgbClr val="000099"/>
          </a:solidFill>
          <a:latin typeface="+mj-lt"/>
          <a:ea typeface="+mj-ea"/>
          <a:cs typeface="+mj-cs"/>
        </a:defRPr>
      </a:lvl1pPr>
      <a:lvl2pPr algn="ctr" rtl="0" eaLnBrk="0" fontAlgn="base" hangingPunct="0">
        <a:spcBef>
          <a:spcPct val="0"/>
        </a:spcBef>
        <a:spcAft>
          <a:spcPct val="0"/>
        </a:spcAft>
        <a:defRPr sz="3600">
          <a:solidFill>
            <a:srgbClr val="000099"/>
          </a:solidFill>
          <a:latin typeface="Comic Sans MS" pitchFamily="66" charset="0"/>
        </a:defRPr>
      </a:lvl2pPr>
      <a:lvl3pPr algn="ctr" rtl="0" eaLnBrk="0" fontAlgn="base" hangingPunct="0">
        <a:spcBef>
          <a:spcPct val="0"/>
        </a:spcBef>
        <a:spcAft>
          <a:spcPct val="0"/>
        </a:spcAft>
        <a:defRPr sz="3600">
          <a:solidFill>
            <a:srgbClr val="000099"/>
          </a:solidFill>
          <a:latin typeface="Comic Sans MS" pitchFamily="66" charset="0"/>
        </a:defRPr>
      </a:lvl3pPr>
      <a:lvl4pPr algn="ctr" rtl="0" eaLnBrk="0" fontAlgn="base" hangingPunct="0">
        <a:spcBef>
          <a:spcPct val="0"/>
        </a:spcBef>
        <a:spcAft>
          <a:spcPct val="0"/>
        </a:spcAft>
        <a:defRPr sz="3600">
          <a:solidFill>
            <a:srgbClr val="000099"/>
          </a:solidFill>
          <a:latin typeface="Comic Sans MS" pitchFamily="66" charset="0"/>
        </a:defRPr>
      </a:lvl4pPr>
      <a:lvl5pPr algn="ctr" rtl="0" eaLnBrk="0" fontAlgn="base" hangingPunct="0">
        <a:spcBef>
          <a:spcPct val="0"/>
        </a:spcBef>
        <a:spcAft>
          <a:spcPct val="0"/>
        </a:spcAft>
        <a:defRPr sz="3600">
          <a:solidFill>
            <a:srgbClr val="000099"/>
          </a:solidFill>
          <a:latin typeface="Comic Sans MS" pitchFamily="66" charset="0"/>
        </a:defRPr>
      </a:lvl5pPr>
      <a:lvl6pPr marL="457200" algn="ctr" rtl="0" fontAlgn="base">
        <a:spcBef>
          <a:spcPct val="0"/>
        </a:spcBef>
        <a:spcAft>
          <a:spcPct val="0"/>
        </a:spcAft>
        <a:defRPr sz="3600">
          <a:solidFill>
            <a:srgbClr val="000099"/>
          </a:solidFill>
          <a:latin typeface="Comic Sans MS" pitchFamily="66" charset="0"/>
        </a:defRPr>
      </a:lvl6pPr>
      <a:lvl7pPr marL="914400" algn="ctr" rtl="0" fontAlgn="base">
        <a:spcBef>
          <a:spcPct val="0"/>
        </a:spcBef>
        <a:spcAft>
          <a:spcPct val="0"/>
        </a:spcAft>
        <a:defRPr sz="3600">
          <a:solidFill>
            <a:srgbClr val="000099"/>
          </a:solidFill>
          <a:latin typeface="Comic Sans MS" pitchFamily="66" charset="0"/>
        </a:defRPr>
      </a:lvl7pPr>
      <a:lvl8pPr marL="1371600" algn="ctr" rtl="0" fontAlgn="base">
        <a:spcBef>
          <a:spcPct val="0"/>
        </a:spcBef>
        <a:spcAft>
          <a:spcPct val="0"/>
        </a:spcAft>
        <a:defRPr sz="3600">
          <a:solidFill>
            <a:srgbClr val="000099"/>
          </a:solidFill>
          <a:latin typeface="Comic Sans MS" pitchFamily="66" charset="0"/>
        </a:defRPr>
      </a:lvl8pPr>
      <a:lvl9pPr marL="1828800" algn="ctr" rtl="0" fontAlgn="base">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a:solidFill>
            <a:srgbClr val="000000"/>
          </a:solidFill>
          <a:latin typeface="+mn-lt"/>
        </a:defRPr>
      </a:lvl2pPr>
      <a:lvl3pPr marL="1143000" indent="-228600" algn="l" rtl="0" eaLnBrk="0" fontAlgn="base" hangingPunct="0">
        <a:spcBef>
          <a:spcPct val="20000"/>
        </a:spcBef>
        <a:spcAft>
          <a:spcPct val="0"/>
        </a:spcAft>
        <a:buChar char="•"/>
        <a:defRPr sz="24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762000" y="238125"/>
            <a:ext cx="106680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7171" name="Rectangle 3"/>
          <p:cNvSpPr>
            <a:spLocks noGrp="1" noChangeArrowheads="1"/>
          </p:cNvSpPr>
          <p:nvPr>
            <p:ph type="body" idx="1"/>
          </p:nvPr>
        </p:nvSpPr>
        <p:spPr bwMode="auto">
          <a:xfrm>
            <a:off x="914400" y="1447800"/>
            <a:ext cx="10668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547345"/>
      </p:ext>
    </p:extLst>
  </p:cSld>
  <p:clrMap bg1="lt1" tx1="dk1" bg2="lt2" tx2="dk2" accent1="accent1" accent2="accent2" accent3="accent3" accent4="accent4" accent5="accent5" accent6="accent6" hlink="hlink" folHlink="folHlink"/>
  <p:sldLayoutIdLst>
    <p:sldLayoutId id="2147483808" r:id="rId1"/>
  </p:sldLayoutIdLst>
  <p:txStyles>
    <p:titleStyle>
      <a:lvl1pPr algn="ctr" rtl="0" eaLnBrk="0" fontAlgn="base" hangingPunct="0">
        <a:lnSpc>
          <a:spcPct val="90000"/>
        </a:lnSpc>
        <a:spcBef>
          <a:spcPct val="0"/>
        </a:spcBef>
        <a:spcAft>
          <a:spcPct val="0"/>
        </a:spcAft>
        <a:defRPr sz="3600">
          <a:solidFill>
            <a:srgbClr val="000099"/>
          </a:solidFill>
          <a:latin typeface="+mj-lt"/>
          <a:ea typeface="+mj-ea"/>
          <a:cs typeface="+mj-cs"/>
        </a:defRPr>
      </a:lvl1pPr>
      <a:lvl2pPr algn="ctr" rtl="0" eaLnBrk="0" fontAlgn="base" hangingPunct="0">
        <a:lnSpc>
          <a:spcPct val="90000"/>
        </a:lnSpc>
        <a:spcBef>
          <a:spcPct val="0"/>
        </a:spcBef>
        <a:spcAft>
          <a:spcPct val="0"/>
        </a:spcAft>
        <a:defRPr sz="3600">
          <a:solidFill>
            <a:srgbClr val="000099"/>
          </a:solidFill>
          <a:latin typeface="Comic Sans MS" pitchFamily="66" charset="0"/>
        </a:defRPr>
      </a:lvl2pPr>
      <a:lvl3pPr algn="ctr" rtl="0" eaLnBrk="0" fontAlgn="base" hangingPunct="0">
        <a:lnSpc>
          <a:spcPct val="90000"/>
        </a:lnSpc>
        <a:spcBef>
          <a:spcPct val="0"/>
        </a:spcBef>
        <a:spcAft>
          <a:spcPct val="0"/>
        </a:spcAft>
        <a:defRPr sz="3600">
          <a:solidFill>
            <a:srgbClr val="000099"/>
          </a:solidFill>
          <a:latin typeface="Comic Sans MS" pitchFamily="66" charset="0"/>
        </a:defRPr>
      </a:lvl3pPr>
      <a:lvl4pPr algn="ctr" rtl="0" eaLnBrk="0" fontAlgn="base" hangingPunct="0">
        <a:lnSpc>
          <a:spcPct val="90000"/>
        </a:lnSpc>
        <a:spcBef>
          <a:spcPct val="0"/>
        </a:spcBef>
        <a:spcAft>
          <a:spcPct val="0"/>
        </a:spcAft>
        <a:defRPr sz="3600">
          <a:solidFill>
            <a:srgbClr val="000099"/>
          </a:solidFill>
          <a:latin typeface="Comic Sans MS" pitchFamily="66" charset="0"/>
        </a:defRPr>
      </a:lvl4pPr>
      <a:lvl5pPr algn="ctr" rtl="0" eaLnBrk="0" fontAlgn="base" hangingPunct="0">
        <a:lnSpc>
          <a:spcPct val="90000"/>
        </a:lnSpc>
        <a:spcBef>
          <a:spcPct val="0"/>
        </a:spcBef>
        <a:spcAft>
          <a:spcPct val="0"/>
        </a:spcAft>
        <a:defRPr sz="3600">
          <a:solidFill>
            <a:srgbClr val="000099"/>
          </a:solidFill>
          <a:latin typeface="Comic Sans MS" pitchFamily="66" charset="0"/>
        </a:defRPr>
      </a:lvl5pPr>
      <a:lvl6pPr marL="457200" algn="ctr" rtl="0" fontAlgn="base">
        <a:lnSpc>
          <a:spcPct val="90000"/>
        </a:lnSpc>
        <a:spcBef>
          <a:spcPct val="0"/>
        </a:spcBef>
        <a:spcAft>
          <a:spcPct val="0"/>
        </a:spcAft>
        <a:defRPr sz="3600">
          <a:solidFill>
            <a:srgbClr val="000099"/>
          </a:solidFill>
          <a:latin typeface="Comic Sans MS" pitchFamily="66" charset="0"/>
        </a:defRPr>
      </a:lvl6pPr>
      <a:lvl7pPr marL="914400" algn="ctr" rtl="0" fontAlgn="base">
        <a:lnSpc>
          <a:spcPct val="90000"/>
        </a:lnSpc>
        <a:spcBef>
          <a:spcPct val="0"/>
        </a:spcBef>
        <a:spcAft>
          <a:spcPct val="0"/>
        </a:spcAft>
        <a:defRPr sz="3600">
          <a:solidFill>
            <a:srgbClr val="000099"/>
          </a:solidFill>
          <a:latin typeface="Comic Sans MS" pitchFamily="66" charset="0"/>
        </a:defRPr>
      </a:lvl7pPr>
      <a:lvl8pPr marL="1371600" algn="ctr" rtl="0" fontAlgn="base">
        <a:lnSpc>
          <a:spcPct val="90000"/>
        </a:lnSpc>
        <a:spcBef>
          <a:spcPct val="0"/>
        </a:spcBef>
        <a:spcAft>
          <a:spcPct val="0"/>
        </a:spcAft>
        <a:defRPr sz="3600">
          <a:solidFill>
            <a:srgbClr val="000099"/>
          </a:solidFill>
          <a:latin typeface="Comic Sans MS" pitchFamily="66" charset="0"/>
        </a:defRPr>
      </a:lvl8pPr>
      <a:lvl9pPr marL="1828800" algn="ctr" rtl="0" fontAlgn="base">
        <a:lnSpc>
          <a:spcPct val="90000"/>
        </a:lnSpc>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a:solidFill>
            <a:schemeClr val="tx1"/>
          </a:solidFill>
          <a:latin typeface="+mn-lt"/>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36034" y="123826"/>
            <a:ext cx="10945284" cy="9175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8435" name="Rectangle 3"/>
          <p:cNvSpPr>
            <a:spLocks noGrp="1" noChangeArrowheads="1"/>
          </p:cNvSpPr>
          <p:nvPr>
            <p:ph type="body" idx="1"/>
          </p:nvPr>
        </p:nvSpPr>
        <p:spPr bwMode="auto">
          <a:xfrm>
            <a:off x="914400" y="1681164"/>
            <a:ext cx="10363200" cy="4414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53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FFFF"/>
                </a:solidFill>
                <a:latin typeface="+mn-lt"/>
                <a:cs typeface="+mn-cs"/>
              </a:defRPr>
            </a:lvl1pPr>
          </a:lstStyle>
          <a:p>
            <a:pPr>
              <a:defRPr/>
            </a:pPr>
            <a:endParaRPr lang="en-US"/>
          </a:p>
        </p:txBody>
      </p:sp>
      <p:sp>
        <p:nvSpPr>
          <p:cNvPr id="2253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mn-lt"/>
                <a:cs typeface="+mn-cs"/>
              </a:defRPr>
            </a:lvl1pPr>
          </a:lstStyle>
          <a:p>
            <a:pPr>
              <a:defRPr/>
            </a:pPr>
            <a:endParaRPr lang="en-US"/>
          </a:p>
        </p:txBody>
      </p:sp>
      <p:sp>
        <p:nvSpPr>
          <p:cNvPr id="2253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FF"/>
                </a:solidFill>
                <a:latin typeface="+mn-lt"/>
                <a:cs typeface="+mn-cs"/>
              </a:defRPr>
            </a:lvl1pPr>
          </a:lstStyle>
          <a:p>
            <a:pPr>
              <a:defRPr/>
            </a:pPr>
            <a:fld id="{4485B16B-605C-4C5F-910C-0FD9A9E26760}" type="slidenum">
              <a:rPr lang="en-US"/>
              <a:pPr>
                <a:defRPr/>
              </a:pPr>
              <a:t>‹#›</a:t>
            </a:fld>
            <a:endParaRPr lang="en-US"/>
          </a:p>
        </p:txBody>
      </p:sp>
    </p:spTree>
    <p:extLst>
      <p:ext uri="{BB962C8B-B14F-4D97-AF65-F5344CB8AC3E}">
        <p14:creationId xmlns:p14="http://schemas.microsoft.com/office/powerpoint/2010/main" val="2088298627"/>
      </p:ext>
    </p:extLst>
  </p:cSld>
  <p:clrMap bg1="dk2" tx1="lt1" bg2="dk1" tx2="lt2" accent1="accent1" accent2="accent2" accent3="accent3" accent4="accent4" accent5="accent5" accent6="accent6" hlink="hlink" folHlink="folHlink"/>
  <p:sldLayoutIdLst>
    <p:sldLayoutId id="2147483810" r:id="rId1"/>
  </p:sldLayoutIdLst>
  <p:txStyles>
    <p:titleStyle>
      <a:lvl1pPr algn="ctr" rtl="0" eaLnBrk="0" fontAlgn="base" hangingPunct="0">
        <a:spcBef>
          <a:spcPct val="0"/>
        </a:spcBef>
        <a:spcAft>
          <a:spcPct val="0"/>
        </a:spcAft>
        <a:defRPr sz="3600">
          <a:solidFill>
            <a:srgbClr val="000099"/>
          </a:solidFill>
          <a:latin typeface="+mj-lt"/>
          <a:ea typeface="+mj-ea"/>
          <a:cs typeface="+mj-cs"/>
        </a:defRPr>
      </a:lvl1pPr>
      <a:lvl2pPr algn="ctr" rtl="0" eaLnBrk="0" fontAlgn="base" hangingPunct="0">
        <a:spcBef>
          <a:spcPct val="0"/>
        </a:spcBef>
        <a:spcAft>
          <a:spcPct val="0"/>
        </a:spcAft>
        <a:defRPr sz="3600">
          <a:solidFill>
            <a:srgbClr val="000099"/>
          </a:solidFill>
          <a:latin typeface="Comic Sans MS" pitchFamily="66" charset="0"/>
        </a:defRPr>
      </a:lvl2pPr>
      <a:lvl3pPr algn="ctr" rtl="0" eaLnBrk="0" fontAlgn="base" hangingPunct="0">
        <a:spcBef>
          <a:spcPct val="0"/>
        </a:spcBef>
        <a:spcAft>
          <a:spcPct val="0"/>
        </a:spcAft>
        <a:defRPr sz="3600">
          <a:solidFill>
            <a:srgbClr val="000099"/>
          </a:solidFill>
          <a:latin typeface="Comic Sans MS" pitchFamily="66" charset="0"/>
        </a:defRPr>
      </a:lvl3pPr>
      <a:lvl4pPr algn="ctr" rtl="0" eaLnBrk="0" fontAlgn="base" hangingPunct="0">
        <a:spcBef>
          <a:spcPct val="0"/>
        </a:spcBef>
        <a:spcAft>
          <a:spcPct val="0"/>
        </a:spcAft>
        <a:defRPr sz="3600">
          <a:solidFill>
            <a:srgbClr val="000099"/>
          </a:solidFill>
          <a:latin typeface="Comic Sans MS" pitchFamily="66" charset="0"/>
        </a:defRPr>
      </a:lvl4pPr>
      <a:lvl5pPr algn="ctr" rtl="0" eaLnBrk="0" fontAlgn="base" hangingPunct="0">
        <a:spcBef>
          <a:spcPct val="0"/>
        </a:spcBef>
        <a:spcAft>
          <a:spcPct val="0"/>
        </a:spcAft>
        <a:defRPr sz="3600">
          <a:solidFill>
            <a:srgbClr val="000099"/>
          </a:solidFill>
          <a:latin typeface="Comic Sans MS" pitchFamily="66" charset="0"/>
        </a:defRPr>
      </a:lvl5pPr>
      <a:lvl6pPr marL="457200" algn="ctr" rtl="0" fontAlgn="base">
        <a:spcBef>
          <a:spcPct val="0"/>
        </a:spcBef>
        <a:spcAft>
          <a:spcPct val="0"/>
        </a:spcAft>
        <a:defRPr sz="3600">
          <a:solidFill>
            <a:srgbClr val="000099"/>
          </a:solidFill>
          <a:latin typeface="Comic Sans MS" pitchFamily="66" charset="0"/>
        </a:defRPr>
      </a:lvl6pPr>
      <a:lvl7pPr marL="914400" algn="ctr" rtl="0" fontAlgn="base">
        <a:spcBef>
          <a:spcPct val="0"/>
        </a:spcBef>
        <a:spcAft>
          <a:spcPct val="0"/>
        </a:spcAft>
        <a:defRPr sz="3600">
          <a:solidFill>
            <a:srgbClr val="000099"/>
          </a:solidFill>
          <a:latin typeface="Comic Sans MS" pitchFamily="66" charset="0"/>
        </a:defRPr>
      </a:lvl7pPr>
      <a:lvl8pPr marL="1371600" algn="ctr" rtl="0" fontAlgn="base">
        <a:spcBef>
          <a:spcPct val="0"/>
        </a:spcBef>
        <a:spcAft>
          <a:spcPct val="0"/>
        </a:spcAft>
        <a:defRPr sz="3600">
          <a:solidFill>
            <a:srgbClr val="000099"/>
          </a:solidFill>
          <a:latin typeface="Comic Sans MS" pitchFamily="66" charset="0"/>
        </a:defRPr>
      </a:lvl8pPr>
      <a:lvl9pPr marL="1828800" algn="ctr" rtl="0" fontAlgn="base">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28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400">
          <a:solidFill>
            <a:srgbClr val="000000"/>
          </a:solidFill>
          <a:latin typeface="+mn-lt"/>
        </a:defRPr>
      </a:lvl2pPr>
      <a:lvl3pPr marL="1143000" indent="-228600" algn="l" rtl="0" eaLnBrk="0" fontAlgn="base" hangingPunct="0">
        <a:spcBef>
          <a:spcPct val="20000"/>
        </a:spcBef>
        <a:spcAft>
          <a:spcPct val="0"/>
        </a:spcAft>
        <a:buChar char="•"/>
        <a:defRPr sz="20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2" y="1649720"/>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8" y="3"/>
            <a:ext cx="12191999" cy="953181"/>
          </a:xfrm>
          <a:prstGeom prst="rect">
            <a:avLst/>
          </a:prstGeom>
          <a:solidFill>
            <a:schemeClr val="tx1">
              <a:lumMod val="85000"/>
              <a:lumOff val="15000"/>
              <a:alpha val="85000"/>
            </a:schemeClr>
          </a:solidFill>
        </p:spPr>
        <p:txBody>
          <a:bodyPr vert="horz" lIns="68381" tIns="34192" rIns="136776" bIns="273551" rtlCol="0" anchor="b" anchorCtr="0">
            <a:normAutofit/>
          </a:bodyPr>
          <a:lstStyle/>
          <a:p>
            <a:pPr defTabSz="683882" fontAlgn="auto">
              <a:spcAft>
                <a:spcPts val="0"/>
              </a:spcAft>
            </a:pPr>
            <a:endParaRPr sz="315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68381" tIns="34192" rIns="68381" bIns="34192" rtlCol="0" anchor="ctr"/>
          <a:lstStyle/>
          <a:p>
            <a:pPr algn="ctr" defTabSz="683882" fontAlgn="auto">
              <a:spcBef>
                <a:spcPts val="0"/>
              </a:spcBef>
              <a:spcAft>
                <a:spcPts val="0"/>
              </a:spcAft>
            </a:pPr>
            <a:endParaRPr sz="1350">
              <a:solidFill>
                <a:srgbClr val="292934"/>
              </a:solidFill>
            </a:endParaRPr>
          </a:p>
        </p:txBody>
      </p:sp>
      <p:sp>
        <p:nvSpPr>
          <p:cNvPr id="7" name="Title Placeholder 6"/>
          <p:cNvSpPr>
            <a:spLocks noGrp="1"/>
          </p:cNvSpPr>
          <p:nvPr>
            <p:ph type="title"/>
          </p:nvPr>
        </p:nvSpPr>
        <p:spPr>
          <a:xfrm>
            <a:off x="8"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946045238"/>
      </p:ext>
    </p:extLst>
  </p:cSld>
  <p:clrMap bg1="lt1" tx1="dk1" bg2="lt2" tx2="dk2" accent1="accent1" accent2="accent2" accent3="accent3" accent4="accent4" accent5="accent5" accent6="accent6" hlink="hlink" folHlink="folHlink"/>
  <p:sldLayoutIdLst>
    <p:sldLayoutId id="2147483666" r:id="rId1"/>
    <p:sldLayoutId id="2147483822" r:id="rId2"/>
    <p:sldLayoutId id="2147483904" r:id="rId3"/>
  </p:sldLayoutIdLst>
  <p:hf hdr="0" ftr="0" dt="0"/>
  <p:txStyles>
    <p:titleStyle>
      <a:lvl1pPr algn="ctr" defTabSz="683882" rtl="0" eaLnBrk="1" latinLnBrk="0" hangingPunct="1">
        <a:spcBef>
          <a:spcPct val="0"/>
        </a:spcBef>
        <a:buNone/>
        <a:defRPr sz="3000" b="1" kern="1200">
          <a:solidFill>
            <a:schemeClr val="bg1"/>
          </a:solidFill>
          <a:latin typeface="+mj-lt"/>
          <a:ea typeface="+mj-ea"/>
          <a:cs typeface="+mj-cs"/>
        </a:defRPr>
      </a:lvl1pPr>
    </p:titleStyle>
    <p:bodyStyle>
      <a:lvl1pPr marL="339567" indent="-339567" algn="l" defTabSz="683882" rtl="0" eaLnBrk="1" latinLnBrk="0" hangingPunct="1">
        <a:spcBef>
          <a:spcPts val="1500"/>
        </a:spcBef>
        <a:buClr>
          <a:schemeClr val="accent2"/>
        </a:buClr>
        <a:buSzPct val="110000"/>
        <a:buFont typeface="Arial" panose="020B0604020202020204" pitchFamily="34" charset="0"/>
        <a:buChar char="•"/>
        <a:defRPr sz="2100" b="1" kern="1200">
          <a:solidFill>
            <a:schemeClr val="tx1">
              <a:lumMod val="85000"/>
              <a:lumOff val="15000"/>
            </a:schemeClr>
          </a:solidFill>
          <a:latin typeface="+mn-lt"/>
          <a:ea typeface="+mn-ea"/>
          <a:cs typeface="+mn-cs"/>
        </a:defRPr>
      </a:lvl1pPr>
      <a:lvl2pPr marL="683882" indent="-341939" algn="l" defTabSz="683882" rtl="0" eaLnBrk="1" latinLnBrk="0" hangingPunct="1">
        <a:spcBef>
          <a:spcPts val="450"/>
        </a:spcBef>
        <a:buClr>
          <a:schemeClr val="accent2"/>
        </a:buClr>
        <a:buSzPct val="90000"/>
        <a:buFont typeface="Courier New" panose="02070309020205020404" pitchFamily="49" charset="0"/>
        <a:buChar char="o"/>
        <a:defRPr sz="1650" b="1" kern="1200">
          <a:solidFill>
            <a:schemeClr val="tx1">
              <a:lumMod val="85000"/>
              <a:lumOff val="15000"/>
            </a:schemeClr>
          </a:solidFill>
          <a:latin typeface="+mn-lt"/>
          <a:ea typeface="+mn-ea"/>
          <a:cs typeface="+mn-cs"/>
        </a:defRPr>
      </a:lvl2pPr>
      <a:lvl3pPr marL="942715" indent="-258830" algn="l" defTabSz="683882" rtl="0" eaLnBrk="1" latinLnBrk="0" hangingPunct="1">
        <a:spcBef>
          <a:spcPts val="450"/>
        </a:spcBef>
        <a:buClr>
          <a:schemeClr val="accent2"/>
        </a:buClr>
        <a:buSzPct val="90000"/>
        <a:buFont typeface="Wingdings" charset="2"/>
        <a:buChar char=""/>
        <a:defRPr sz="1500" kern="1200">
          <a:solidFill>
            <a:schemeClr val="tx1">
              <a:lumMod val="85000"/>
              <a:lumOff val="15000"/>
            </a:schemeClr>
          </a:solidFill>
          <a:latin typeface="+mn-lt"/>
          <a:ea typeface="+mn-ea"/>
          <a:cs typeface="+mn-cs"/>
        </a:defRPr>
      </a:lvl3pPr>
      <a:lvl4pPr marL="1196790" indent="-254082" algn="l" defTabSz="683882" rtl="0" eaLnBrk="1" latinLnBrk="0" hangingPunct="1">
        <a:spcBef>
          <a:spcPts val="450"/>
        </a:spcBef>
        <a:buClr>
          <a:schemeClr val="accent2"/>
        </a:buClr>
        <a:buSzPct val="90000"/>
        <a:buFont typeface="Wingdings" charset="2"/>
        <a:buChar char=""/>
        <a:defRPr sz="1350" kern="1200">
          <a:solidFill>
            <a:schemeClr val="tx1">
              <a:lumMod val="85000"/>
              <a:lumOff val="15000"/>
            </a:schemeClr>
          </a:solidFill>
          <a:latin typeface="+mn-lt"/>
          <a:ea typeface="+mn-ea"/>
          <a:cs typeface="+mn-cs"/>
        </a:defRPr>
      </a:lvl4pPr>
      <a:lvl5pPr marL="1450878" indent="-248147" algn="l" defTabSz="683882" rtl="0" eaLnBrk="1" latinLnBrk="0" hangingPunct="1">
        <a:spcBef>
          <a:spcPts val="450"/>
        </a:spcBef>
        <a:buClr>
          <a:schemeClr val="accent2"/>
        </a:buClr>
        <a:buSzPct val="90000"/>
        <a:buFont typeface="Wingdings" charset="2"/>
        <a:buChar char=""/>
        <a:defRPr sz="1350" kern="1200">
          <a:solidFill>
            <a:schemeClr val="tx1">
              <a:lumMod val="85000"/>
              <a:lumOff val="15000"/>
            </a:schemeClr>
          </a:solidFill>
          <a:latin typeface="+mn-lt"/>
          <a:ea typeface="+mn-ea"/>
          <a:cs typeface="+mn-cs"/>
        </a:defRPr>
      </a:lvl5pPr>
      <a:lvl6pPr marL="1713269" indent="-257642" algn="l" defTabSz="683882" rtl="0" eaLnBrk="1" latinLnBrk="0" hangingPunct="1">
        <a:spcBef>
          <a:spcPts val="450"/>
        </a:spcBef>
        <a:buClr>
          <a:schemeClr val="tx1">
            <a:lumMod val="75000"/>
            <a:lumOff val="2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6pPr>
      <a:lvl7pPr marL="1963789" indent="-257642" algn="l" defTabSz="683882" rtl="0" eaLnBrk="1" latinLnBrk="0" hangingPunct="1">
        <a:spcBef>
          <a:spcPts val="450"/>
        </a:spcBef>
        <a:buClr>
          <a:schemeClr val="bg1">
            <a:lumMod val="6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7pPr>
      <a:lvl8pPr marL="2221432" indent="-257642" algn="l" defTabSz="683882" rtl="0" eaLnBrk="1" latinLnBrk="0" hangingPunct="1">
        <a:spcBef>
          <a:spcPts val="450"/>
        </a:spcBef>
        <a:buClr>
          <a:schemeClr val="tx1">
            <a:lumMod val="75000"/>
            <a:lumOff val="2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8pPr>
      <a:lvl9pPr marL="2477894" indent="-257642" algn="l" defTabSz="683882" rtl="0" eaLnBrk="1" latinLnBrk="0" hangingPunct="1">
        <a:spcBef>
          <a:spcPts val="450"/>
        </a:spcBef>
        <a:buClr>
          <a:schemeClr val="bg1">
            <a:lumMod val="65000"/>
          </a:schemeClr>
        </a:buClr>
        <a:buSzPct val="90000"/>
        <a:buFont typeface="Wingdings" pitchFamily="2" charset="2"/>
        <a:buChar char=""/>
        <a:defRPr lang="en-US" sz="1350" kern="1200" dirty="0">
          <a:solidFill>
            <a:schemeClr val="tx1">
              <a:lumMod val="85000"/>
              <a:lumOff val="15000"/>
            </a:schemeClr>
          </a:solidFill>
          <a:latin typeface="+mn-lt"/>
          <a:ea typeface="+mn-ea"/>
          <a:cs typeface="+mn-cs"/>
        </a:defRPr>
      </a:lvl9pPr>
    </p:bodyStyle>
    <p:otherStyle>
      <a:defPPr>
        <a:defRPr/>
      </a:defPPr>
      <a:lvl1pPr marL="0" algn="l" defTabSz="683882" rtl="0" eaLnBrk="1" latinLnBrk="0" hangingPunct="1">
        <a:defRPr sz="1350" kern="1200">
          <a:solidFill>
            <a:schemeClr val="tx1"/>
          </a:solidFill>
          <a:latin typeface="+mn-lt"/>
          <a:ea typeface="+mn-ea"/>
          <a:cs typeface="+mn-cs"/>
        </a:defRPr>
      </a:lvl1pPr>
      <a:lvl2pPr marL="341939" algn="l" defTabSz="683882" rtl="0" eaLnBrk="1" latinLnBrk="0" hangingPunct="1">
        <a:defRPr sz="1350" kern="1200">
          <a:solidFill>
            <a:schemeClr val="tx1"/>
          </a:solidFill>
          <a:latin typeface="+mn-lt"/>
          <a:ea typeface="+mn-ea"/>
          <a:cs typeface="+mn-cs"/>
        </a:defRPr>
      </a:lvl2pPr>
      <a:lvl3pPr marL="683882" algn="l" defTabSz="683882" rtl="0" eaLnBrk="1" latinLnBrk="0" hangingPunct="1">
        <a:defRPr sz="1350" kern="1200">
          <a:solidFill>
            <a:schemeClr val="tx1"/>
          </a:solidFill>
          <a:latin typeface="+mn-lt"/>
          <a:ea typeface="+mn-ea"/>
          <a:cs typeface="+mn-cs"/>
        </a:defRPr>
      </a:lvl3pPr>
      <a:lvl4pPr marL="1025826" algn="l" defTabSz="683882" rtl="0" eaLnBrk="1" latinLnBrk="0" hangingPunct="1">
        <a:defRPr sz="1350" kern="1200">
          <a:solidFill>
            <a:schemeClr val="tx1"/>
          </a:solidFill>
          <a:latin typeface="+mn-lt"/>
          <a:ea typeface="+mn-ea"/>
          <a:cs typeface="+mn-cs"/>
        </a:defRPr>
      </a:lvl4pPr>
      <a:lvl5pPr marL="1367766" algn="l" defTabSz="683882" rtl="0" eaLnBrk="1" latinLnBrk="0" hangingPunct="1">
        <a:defRPr sz="1350" kern="1200">
          <a:solidFill>
            <a:schemeClr val="tx1"/>
          </a:solidFill>
          <a:latin typeface="+mn-lt"/>
          <a:ea typeface="+mn-ea"/>
          <a:cs typeface="+mn-cs"/>
        </a:defRPr>
      </a:lvl5pPr>
      <a:lvl6pPr marL="1709710" algn="l" defTabSz="683882" rtl="0" eaLnBrk="1" latinLnBrk="0" hangingPunct="1">
        <a:defRPr sz="1350" kern="1200">
          <a:solidFill>
            <a:schemeClr val="tx1"/>
          </a:solidFill>
          <a:latin typeface="+mn-lt"/>
          <a:ea typeface="+mn-ea"/>
          <a:cs typeface="+mn-cs"/>
        </a:defRPr>
      </a:lvl6pPr>
      <a:lvl7pPr marL="2051648" algn="l" defTabSz="683882" rtl="0" eaLnBrk="1" latinLnBrk="0" hangingPunct="1">
        <a:defRPr sz="1350" kern="1200">
          <a:solidFill>
            <a:schemeClr val="tx1"/>
          </a:solidFill>
          <a:latin typeface="+mn-lt"/>
          <a:ea typeface="+mn-ea"/>
          <a:cs typeface="+mn-cs"/>
        </a:defRPr>
      </a:lvl7pPr>
      <a:lvl8pPr marL="2393585" algn="l" defTabSz="683882" rtl="0" eaLnBrk="1" latinLnBrk="0" hangingPunct="1">
        <a:defRPr sz="1350" kern="1200">
          <a:solidFill>
            <a:schemeClr val="tx1"/>
          </a:solidFill>
          <a:latin typeface="+mn-lt"/>
          <a:ea typeface="+mn-ea"/>
          <a:cs typeface="+mn-cs"/>
        </a:defRPr>
      </a:lvl8pPr>
      <a:lvl9pPr marL="2735531" algn="l" defTabSz="68388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49EC0C21-82F7-41F3-9334-ABC47E3F1EA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92632950"/>
      </p:ext>
    </p:extLst>
  </p:cSld>
  <p:clrMap bg1="lt1" tx1="dk1" bg2="lt2" tx2="dk2" accent1="accent1" accent2="accent2" accent3="accent3" accent4="accent4" accent5="accent5" accent6="accent6" hlink="hlink" folHlink="folHlink"/>
  <p:sldLayoutIdLst>
    <p:sldLayoutId id="2147483785" r:id="rId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wmf"/><Relationship Id="rId7"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48.xml"/><Relationship Id="rId6" Type="http://schemas.openxmlformats.org/officeDocument/2006/relationships/oleObject" Target="../embeddings/oleObject3.bin"/><Relationship Id="rId11" Type="http://schemas.openxmlformats.org/officeDocument/2006/relationships/image" Target="../media/image5.wmf"/><Relationship Id="rId5" Type="http://schemas.openxmlformats.org/officeDocument/2006/relationships/image" Target="../media/image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1.wmf"/><Relationship Id="rId7" Type="http://schemas.openxmlformats.org/officeDocument/2006/relationships/image" Target="../media/image3.wmf"/><Relationship Id="rId2" Type="http://schemas.openxmlformats.org/officeDocument/2006/relationships/oleObject" Target="../embeddings/oleObject10.bin"/><Relationship Id="rId1" Type="http://schemas.openxmlformats.org/officeDocument/2006/relationships/slideLayout" Target="../slideLayouts/slideLayout1.xml"/><Relationship Id="rId6" Type="http://schemas.openxmlformats.org/officeDocument/2006/relationships/oleObject" Target="../embeddings/oleObject12.bin"/><Relationship Id="rId11" Type="http://schemas.openxmlformats.org/officeDocument/2006/relationships/image" Target="../media/image5.wmf"/><Relationship Id="rId5" Type="http://schemas.openxmlformats.org/officeDocument/2006/relationships/image" Target="../media/image2.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4.wmf"/></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8.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6.emf"/><Relationship Id="rId7" Type="http://schemas.openxmlformats.org/officeDocument/2006/relationships/image" Target="../media/image8.emf"/><Relationship Id="rId2" Type="http://schemas.openxmlformats.org/officeDocument/2006/relationships/oleObject" Target="../embeddings/oleObject6.bin"/><Relationship Id="rId1" Type="http://schemas.openxmlformats.org/officeDocument/2006/relationships/slideLayout" Target="../slideLayouts/slideLayout56.x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 Id="rId9" Type="http://schemas.openxmlformats.org/officeDocument/2006/relationships/image" Target="../media/image9.emf"/></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29.wmf"/><Relationship Id="rId7" Type="http://schemas.openxmlformats.org/officeDocument/2006/relationships/image" Target="../media/image31.wmf"/><Relationship Id="rId2" Type="http://schemas.openxmlformats.org/officeDocument/2006/relationships/oleObject" Target="../embeddings/oleObject15.bin"/><Relationship Id="rId1" Type="http://schemas.openxmlformats.org/officeDocument/2006/relationships/slideLayout" Target="../slideLayouts/slideLayout39.xml"/><Relationship Id="rId6" Type="http://schemas.openxmlformats.org/officeDocument/2006/relationships/oleObject" Target="../embeddings/oleObject17.bin"/><Relationship Id="rId5" Type="http://schemas.openxmlformats.org/officeDocument/2006/relationships/image" Target="../media/image30.wmf"/><Relationship Id="rId4" Type="http://schemas.openxmlformats.org/officeDocument/2006/relationships/oleObject" Target="../embeddings/oleObject16.bin"/><Relationship Id="rId9" Type="http://schemas.openxmlformats.org/officeDocument/2006/relationships/image" Target="../media/image32.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33.wmf"/><Relationship Id="rId7" Type="http://schemas.openxmlformats.org/officeDocument/2006/relationships/image" Target="../media/image35.wmf"/><Relationship Id="rId2" Type="http://schemas.openxmlformats.org/officeDocument/2006/relationships/oleObject" Target="../embeddings/oleObject19.bin"/><Relationship Id="rId1" Type="http://schemas.openxmlformats.org/officeDocument/2006/relationships/slideLayout" Target="../slideLayouts/slideLayout39.xml"/><Relationship Id="rId6" Type="http://schemas.openxmlformats.org/officeDocument/2006/relationships/oleObject" Target="../embeddings/oleObject21.bin"/><Relationship Id="rId5" Type="http://schemas.openxmlformats.org/officeDocument/2006/relationships/image" Target="../media/image34.wmf"/><Relationship Id="rId4" Type="http://schemas.openxmlformats.org/officeDocument/2006/relationships/oleObject" Target="../embeddings/oleObject20.bin"/><Relationship Id="rId9" Type="http://schemas.openxmlformats.org/officeDocument/2006/relationships/image" Target="../media/image36.wmf"/></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8.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5.jpeg"/><Relationship Id="rId3" Type="http://schemas.openxmlformats.org/officeDocument/2006/relationships/image" Target="../media/image45.jpeg"/><Relationship Id="rId7" Type="http://schemas.openxmlformats.org/officeDocument/2006/relationships/image" Target="../media/image49.jpeg"/><Relationship Id="rId12" Type="http://schemas.openxmlformats.org/officeDocument/2006/relationships/image" Target="../media/image54.jpeg"/><Relationship Id="rId2" Type="http://schemas.openxmlformats.org/officeDocument/2006/relationships/image" Target="../media/image44.jpeg"/><Relationship Id="rId1" Type="http://schemas.openxmlformats.org/officeDocument/2006/relationships/slideLayout" Target="../slideLayouts/slideLayout5.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jpe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jpeg"/></Relationships>
</file>

<file path=ppt/slides/_rels/slide28.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65.emf"/><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slideLayout" Target="../slideLayouts/slideLayout63.xml"/><Relationship Id="rId4" Type="http://schemas.openxmlformats.org/officeDocument/2006/relationships/image" Target="../media/image12.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3.png"/><Relationship Id="rId7" Type="http://schemas.openxmlformats.org/officeDocument/2006/relationships/image" Target="../media/image65.emf"/><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75.wmf"/><Relationship Id="rId5" Type="http://schemas.openxmlformats.org/officeDocument/2006/relationships/oleObject" Target="../embeddings/oleObject24.bin"/><Relationship Id="rId4" Type="http://schemas.openxmlformats.org/officeDocument/2006/relationships/image" Target="../media/image74.wmf"/></Relationships>
</file>

<file path=ppt/slides/_rels/slide39.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image" Target="../media/image77.wmf"/><Relationship Id="rId7" Type="http://schemas.openxmlformats.org/officeDocument/2006/relationships/oleObject" Target="../embeddings/oleObject26.bin"/><Relationship Id="rId12" Type="http://schemas.openxmlformats.org/officeDocument/2006/relationships/image" Target="../media/image84.wmf"/><Relationship Id="rId2" Type="http://schemas.openxmlformats.org/officeDocument/2006/relationships/image" Target="../media/image76.wmf"/><Relationship Id="rId1" Type="http://schemas.openxmlformats.org/officeDocument/2006/relationships/slideLayout" Target="../slideLayouts/slideLayout30.xml"/><Relationship Id="rId6" Type="http://schemas.openxmlformats.org/officeDocument/2006/relationships/image" Target="../media/image79.wmf"/><Relationship Id="rId11" Type="http://schemas.openxmlformats.org/officeDocument/2006/relationships/image" Target="../media/image83.wmf"/><Relationship Id="rId5" Type="http://schemas.openxmlformats.org/officeDocument/2006/relationships/image" Target="../media/image78.wmf"/><Relationship Id="rId10" Type="http://schemas.openxmlformats.org/officeDocument/2006/relationships/image" Target="../media/image82.wmf"/><Relationship Id="rId4" Type="http://schemas.openxmlformats.org/officeDocument/2006/relationships/oleObject" Target="../embeddings/oleObject25.bin"/><Relationship Id="rId9" Type="http://schemas.openxmlformats.org/officeDocument/2006/relationships/image" Target="../media/image81.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image" Target="../media/image85.wmf"/><Relationship Id="rId7" Type="http://schemas.openxmlformats.org/officeDocument/2006/relationships/image" Target="../media/image87.wmf"/><Relationship Id="rId2" Type="http://schemas.openxmlformats.org/officeDocument/2006/relationships/oleObject" Target="../embeddings/oleObject27.bin"/><Relationship Id="rId1" Type="http://schemas.openxmlformats.org/officeDocument/2006/relationships/slideLayout" Target="../slideLayouts/slideLayout7.xml"/><Relationship Id="rId6" Type="http://schemas.openxmlformats.org/officeDocument/2006/relationships/oleObject" Target="../embeddings/oleObject29.bin"/><Relationship Id="rId5" Type="http://schemas.openxmlformats.org/officeDocument/2006/relationships/image" Target="../media/image86.wmf"/><Relationship Id="rId4" Type="http://schemas.openxmlformats.org/officeDocument/2006/relationships/oleObject" Target="../embeddings/oleObject28.bin"/><Relationship Id="rId9" Type="http://schemas.openxmlformats.org/officeDocument/2006/relationships/image" Target="../media/image88.wmf"/></Relationships>
</file>

<file path=ppt/slides/_rels/slide41.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31.bin"/><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32.bin"/><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33.bin"/><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oleObject" Target="../embeddings/oleObject34.bin"/><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95.png"/><Relationship Id="rId4" Type="http://schemas.openxmlformats.org/officeDocument/2006/relationships/image" Target="../media/image94.svg"/></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570" name="Group 2"/>
          <p:cNvGrpSpPr>
            <a:grpSpLocks/>
          </p:cNvGrpSpPr>
          <p:nvPr/>
        </p:nvGrpSpPr>
        <p:grpSpPr bwMode="auto">
          <a:xfrm>
            <a:off x="3524250" y="2425700"/>
            <a:ext cx="6675438" cy="2808288"/>
            <a:chOff x="1260" y="1528"/>
            <a:chExt cx="4205" cy="1769"/>
          </a:xfrm>
        </p:grpSpPr>
        <p:sp>
          <p:nvSpPr>
            <p:cNvPr id="365571" name="Rectangle 3"/>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365572" name="Text Box 4"/>
            <p:cNvSpPr txBox="1">
              <a:spLocks noChangeArrowheads="1"/>
            </p:cNvSpPr>
            <p:nvPr/>
          </p:nvSpPr>
          <p:spPr bwMode="auto">
            <a:xfrm>
              <a:off x="1979" y="2601"/>
              <a:ext cx="906" cy="23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mn-cs"/>
                </a:rPr>
                <a:t>µLC</a:t>
              </a:r>
            </a:p>
          </p:txBody>
        </p:sp>
        <p:graphicFrame>
          <p:nvGraphicFramePr>
            <p:cNvPr id="365573" name="Object 5"/>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36557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574" name="AutoShape 6"/>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65575" name="Rectangle 7"/>
          <p:cNvSpPr>
            <a:spLocks noGrp="1" noChangeArrowheads="1"/>
          </p:cNvSpPr>
          <p:nvPr>
            <p:ph type="title"/>
          </p:nvPr>
        </p:nvSpPr>
        <p:spPr/>
        <p:txBody>
          <a:bodyPr/>
          <a:lstStyle/>
          <a:p>
            <a:r>
              <a:rPr lang="en-US" sz="3600" dirty="0"/>
              <a:t>Bottom-Up Proteomics</a:t>
            </a:r>
          </a:p>
        </p:txBody>
      </p:sp>
      <p:sp>
        <p:nvSpPr>
          <p:cNvPr id="365576" name="Text Box 8"/>
          <p:cNvSpPr txBox="1">
            <a:spLocks noChangeArrowheads="1"/>
          </p:cNvSpPr>
          <p:nvPr/>
        </p:nvSpPr>
        <p:spPr bwMode="auto">
          <a:xfrm>
            <a:off x="3300435" y="2347914"/>
            <a:ext cx="1042987" cy="590064"/>
          </a:xfrm>
          <a:prstGeom prst="rect">
            <a:avLst/>
          </a:prstGeom>
          <a:noFill/>
          <a:ln w="9525">
            <a:noFill/>
            <a:miter lim="800000"/>
            <a:headEnd/>
            <a:tailEnd/>
          </a:ln>
          <a:effectLst/>
        </p:spPr>
        <p:txBody>
          <a:bodyPr lIns="91340" tIns="45671" rIns="91340" bIns="45671">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Times New Roman" pitchFamily="18" charset="0"/>
                <a:ea typeface="+mn-ea"/>
                <a:cs typeface="+mn-cs"/>
              </a:rPr>
              <a:t>Protein Mixture</a:t>
            </a:r>
          </a:p>
        </p:txBody>
      </p:sp>
      <p:grpSp>
        <p:nvGrpSpPr>
          <p:cNvPr id="365577" name="Group 9"/>
          <p:cNvGrpSpPr>
            <a:grpSpLocks noChangeAspect="1"/>
          </p:cNvGrpSpPr>
          <p:nvPr/>
        </p:nvGrpSpPr>
        <p:grpSpPr bwMode="auto">
          <a:xfrm>
            <a:off x="2365375" y="2295527"/>
            <a:ext cx="1023938" cy="739775"/>
            <a:chOff x="1044" y="1362"/>
            <a:chExt cx="864" cy="624"/>
          </a:xfrm>
        </p:grpSpPr>
        <p:sp>
          <p:nvSpPr>
            <p:cNvPr id="365578" name="Oval 10"/>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79" name="Oval 11"/>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80" name="Oval 12"/>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81" name="Oval 13"/>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82" name="Oval 14"/>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83" name="Oval 15"/>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84" name="Oval 16"/>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85" name="Oval 17"/>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86" name="Rectangle 18"/>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87" name="Rectangle 19"/>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88" name="Rectangle 20"/>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89" name="Rectangle 21"/>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90" name="Rectangle 22"/>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91" name="AutoShape 23"/>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92" name="Rectangle 24"/>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93" name="AutoShape 25"/>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94" name="AutoShape 26"/>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595" name="AutoShape 27"/>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5596" name="Group 28"/>
          <p:cNvGrpSpPr>
            <a:grpSpLocks/>
          </p:cNvGrpSpPr>
          <p:nvPr/>
        </p:nvGrpSpPr>
        <p:grpSpPr bwMode="auto">
          <a:xfrm>
            <a:off x="2266952" y="3105150"/>
            <a:ext cx="1789113" cy="2152650"/>
            <a:chOff x="468" y="2112"/>
            <a:chExt cx="1127" cy="1356"/>
          </a:xfrm>
        </p:grpSpPr>
        <p:sp>
          <p:nvSpPr>
            <p:cNvPr id="365597" name="Text Box 29"/>
            <p:cNvSpPr txBox="1">
              <a:spLocks noChangeArrowheads="1"/>
            </p:cNvSpPr>
            <p:nvPr/>
          </p:nvSpPr>
          <p:spPr bwMode="auto">
            <a:xfrm>
              <a:off x="827" y="2201"/>
              <a:ext cx="768" cy="21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itchFamily="18" charset="0"/>
                  <a:ea typeface="+mn-ea"/>
                  <a:cs typeface="+mn-cs"/>
                </a:rPr>
                <a:t>proteolysis</a:t>
              </a:r>
            </a:p>
          </p:txBody>
        </p:sp>
        <p:sp>
          <p:nvSpPr>
            <p:cNvPr id="365598" name="Text Box 30"/>
            <p:cNvSpPr txBox="1">
              <a:spLocks noChangeArrowheads="1"/>
            </p:cNvSpPr>
            <p:nvPr/>
          </p:nvSpPr>
          <p:spPr bwMode="auto">
            <a:xfrm>
              <a:off x="468" y="3102"/>
              <a:ext cx="768" cy="366"/>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dirty="0">
                  <a:ln>
                    <a:noFill/>
                  </a:ln>
                  <a:solidFill>
                    <a:srgbClr val="44546A"/>
                  </a:solidFill>
                  <a:effectLst/>
                  <a:uLnTx/>
                  <a:uFillTx/>
                  <a:latin typeface="Times New Roman" pitchFamily="18" charset="0"/>
                  <a:ea typeface="+mn-ea"/>
                  <a:cs typeface="+mn-cs"/>
                </a:rPr>
                <a:t>Peptide Mixture</a:t>
              </a:r>
            </a:p>
          </p:txBody>
        </p:sp>
        <p:grpSp>
          <p:nvGrpSpPr>
            <p:cNvPr id="365599" name="Group 31"/>
            <p:cNvGrpSpPr>
              <a:grpSpLocks noChangeAspect="1"/>
            </p:cNvGrpSpPr>
            <p:nvPr/>
          </p:nvGrpSpPr>
          <p:grpSpPr bwMode="auto">
            <a:xfrm rot="-5400000">
              <a:off x="631" y="2621"/>
              <a:ext cx="443" cy="541"/>
              <a:chOff x="3984" y="1536"/>
              <a:chExt cx="589" cy="720"/>
            </a:xfrm>
          </p:grpSpPr>
          <p:sp>
            <p:nvSpPr>
              <p:cNvPr id="365600" name="Freeform 32"/>
              <p:cNvSpPr>
                <a:spLocks noChangeAspect="1"/>
              </p:cNvSpPr>
              <p:nvPr/>
            </p:nvSpPr>
            <p:spPr bwMode="auto">
              <a:xfrm>
                <a:off x="4176" y="1536"/>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0000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01" name="Freeform 33"/>
              <p:cNvSpPr>
                <a:spLocks noChangeAspect="1"/>
              </p:cNvSpPr>
              <p:nvPr/>
            </p:nvSpPr>
            <p:spPr bwMode="auto">
              <a:xfrm>
                <a:off x="4272" y="1920"/>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0000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02" name="Freeform 34"/>
              <p:cNvSpPr>
                <a:spLocks noChangeAspect="1"/>
              </p:cNvSpPr>
              <p:nvPr/>
            </p:nvSpPr>
            <p:spPr bwMode="auto">
              <a:xfrm>
                <a:off x="4032" y="187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0000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03" name="Freeform 35"/>
              <p:cNvSpPr>
                <a:spLocks noChangeAspect="1"/>
              </p:cNvSpPr>
              <p:nvPr/>
            </p:nvSpPr>
            <p:spPr bwMode="auto">
              <a:xfrm>
                <a:off x="4416" y="1728"/>
                <a:ext cx="120" cy="106"/>
              </a:xfrm>
              <a:custGeom>
                <a:avLst/>
                <a:gdLst/>
                <a:ahLst/>
                <a:cxnLst>
                  <a:cxn ang="0">
                    <a:pos x="37" y="106"/>
                  </a:cxn>
                  <a:cxn ang="0">
                    <a:pos x="4" y="56"/>
                  </a:cxn>
                  <a:cxn ang="0">
                    <a:pos x="65" y="17"/>
                  </a:cxn>
                  <a:cxn ang="0">
                    <a:pos x="120" y="0"/>
                  </a:cxn>
                </a:cxnLst>
                <a:rect l="0" t="0" r="r" b="b"/>
                <a:pathLst>
                  <a:path w="120" h="106">
                    <a:moveTo>
                      <a:pt x="37" y="106"/>
                    </a:moveTo>
                    <a:cubicBezTo>
                      <a:pt x="22" y="90"/>
                      <a:pt x="12" y="77"/>
                      <a:pt x="4" y="56"/>
                    </a:cubicBezTo>
                    <a:cubicBezTo>
                      <a:pt x="14" y="8"/>
                      <a:pt x="0" y="34"/>
                      <a:pt x="65" y="17"/>
                    </a:cubicBezTo>
                    <a:cubicBezTo>
                      <a:pt x="84" y="12"/>
                      <a:pt x="120" y="0"/>
                      <a:pt x="120" y="0"/>
                    </a:cubicBezTo>
                  </a:path>
                </a:pathLst>
              </a:custGeom>
              <a:noFill/>
              <a:ln w="38100" cmpd="sng">
                <a:solidFill>
                  <a:srgbClr val="FF66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04" name="Freeform 36"/>
              <p:cNvSpPr>
                <a:spLocks noChangeAspect="1"/>
              </p:cNvSpPr>
              <p:nvPr/>
            </p:nvSpPr>
            <p:spPr bwMode="auto">
              <a:xfrm>
                <a:off x="4128" y="1680"/>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FF66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05" name="Freeform 37"/>
              <p:cNvSpPr>
                <a:spLocks noChangeAspect="1"/>
              </p:cNvSpPr>
              <p:nvPr/>
            </p:nvSpPr>
            <p:spPr bwMode="auto">
              <a:xfrm>
                <a:off x="4368" y="2112"/>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66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06" name="Freeform 38"/>
              <p:cNvSpPr>
                <a:spLocks noChangeAspect="1"/>
              </p:cNvSpPr>
              <p:nvPr/>
            </p:nvSpPr>
            <p:spPr bwMode="auto">
              <a:xfrm>
                <a:off x="3984" y="1968"/>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66FF"/>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07" name="Freeform 39"/>
              <p:cNvSpPr>
                <a:spLocks noChangeAspect="1"/>
              </p:cNvSpPr>
              <p:nvPr/>
            </p:nvSpPr>
            <p:spPr bwMode="auto">
              <a:xfrm>
                <a:off x="4128" y="1824"/>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FFFF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08" name="Freeform 40"/>
              <p:cNvSpPr>
                <a:spLocks noChangeAspect="1"/>
              </p:cNvSpPr>
              <p:nvPr/>
            </p:nvSpPr>
            <p:spPr bwMode="auto">
              <a:xfrm>
                <a:off x="4416" y="1584"/>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FF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09" name="Freeform 41"/>
              <p:cNvSpPr>
                <a:spLocks noChangeAspect="1"/>
              </p:cNvSpPr>
              <p:nvPr/>
            </p:nvSpPr>
            <p:spPr bwMode="auto">
              <a:xfrm>
                <a:off x="4176" y="2064"/>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FF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10" name="Freeform 42"/>
              <p:cNvSpPr>
                <a:spLocks noChangeAspect="1"/>
              </p:cNvSpPr>
              <p:nvPr/>
            </p:nvSpPr>
            <p:spPr bwMode="auto">
              <a:xfrm>
                <a:off x="4368" y="2064"/>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FF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11" name="Freeform 43"/>
              <p:cNvSpPr>
                <a:spLocks noChangeAspect="1"/>
              </p:cNvSpPr>
              <p:nvPr/>
            </p:nvSpPr>
            <p:spPr bwMode="auto">
              <a:xfrm>
                <a:off x="4128" y="2016"/>
                <a:ext cx="122" cy="74"/>
              </a:xfrm>
              <a:custGeom>
                <a:avLst/>
                <a:gdLst/>
                <a:ahLst/>
                <a:cxnLst>
                  <a:cxn ang="0">
                    <a:pos x="0" y="74"/>
                  </a:cxn>
                  <a:cxn ang="0">
                    <a:pos x="122" y="7"/>
                  </a:cxn>
                </a:cxnLst>
                <a:rect l="0" t="0" r="r" b="b"/>
                <a:pathLst>
                  <a:path w="122" h="74">
                    <a:moveTo>
                      <a:pt x="0" y="74"/>
                    </a:moveTo>
                    <a:cubicBezTo>
                      <a:pt x="21" y="0"/>
                      <a:pt x="45" y="7"/>
                      <a:pt x="122" y="7"/>
                    </a:cubicBezTo>
                  </a:path>
                </a:pathLst>
              </a:custGeom>
              <a:noFill/>
              <a:ln w="38100" cmpd="sng">
                <a:solidFill>
                  <a:srgbClr val="FF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12" name="Freeform 44"/>
              <p:cNvSpPr>
                <a:spLocks noChangeAspect="1"/>
              </p:cNvSpPr>
              <p:nvPr/>
            </p:nvSpPr>
            <p:spPr bwMode="auto">
              <a:xfrm>
                <a:off x="4320" y="1776"/>
                <a:ext cx="116" cy="103"/>
              </a:xfrm>
              <a:custGeom>
                <a:avLst/>
                <a:gdLst/>
                <a:ahLst/>
                <a:cxnLst>
                  <a:cxn ang="0">
                    <a:pos x="0" y="78"/>
                  </a:cxn>
                  <a:cxn ang="0">
                    <a:pos x="110" y="45"/>
                  </a:cxn>
                  <a:cxn ang="0">
                    <a:pos x="110" y="0"/>
                  </a:cxn>
                </a:cxnLst>
                <a:rect l="0" t="0" r="r" b="b"/>
                <a:pathLst>
                  <a:path w="116" h="103">
                    <a:moveTo>
                      <a:pt x="0" y="78"/>
                    </a:moveTo>
                    <a:cubicBezTo>
                      <a:pt x="37" y="103"/>
                      <a:pt x="90" y="88"/>
                      <a:pt x="110" y="45"/>
                    </a:cubicBezTo>
                    <a:cubicBezTo>
                      <a:pt x="116" y="31"/>
                      <a:pt x="110" y="15"/>
                      <a:pt x="110" y="0"/>
                    </a:cubicBezTo>
                  </a:path>
                </a:pathLst>
              </a:custGeom>
              <a:noFill/>
              <a:ln w="38100" cmpd="sng">
                <a:solidFill>
                  <a:srgbClr val="FF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13" name="Freeform 45"/>
              <p:cNvSpPr>
                <a:spLocks noChangeAspect="1"/>
              </p:cNvSpPr>
              <p:nvPr/>
            </p:nvSpPr>
            <p:spPr bwMode="auto">
              <a:xfrm>
                <a:off x="4032" y="1632"/>
                <a:ext cx="133" cy="78"/>
              </a:xfrm>
              <a:custGeom>
                <a:avLst/>
                <a:gdLst/>
                <a:ahLst/>
                <a:cxnLst>
                  <a:cxn ang="0">
                    <a:pos x="0" y="0"/>
                  </a:cxn>
                  <a:cxn ang="0">
                    <a:pos x="100" y="61"/>
                  </a:cxn>
                  <a:cxn ang="0">
                    <a:pos x="133" y="78"/>
                  </a:cxn>
                </a:cxnLst>
                <a:rect l="0" t="0" r="r" b="b"/>
                <a:pathLst>
                  <a:path w="133" h="78">
                    <a:moveTo>
                      <a:pt x="0" y="0"/>
                    </a:moveTo>
                    <a:cubicBezTo>
                      <a:pt x="38" y="14"/>
                      <a:pt x="67" y="39"/>
                      <a:pt x="100" y="61"/>
                    </a:cubicBezTo>
                    <a:cubicBezTo>
                      <a:pt x="110" y="68"/>
                      <a:pt x="133" y="64"/>
                      <a:pt x="133" y="78"/>
                    </a:cubicBezTo>
                  </a:path>
                </a:pathLst>
              </a:custGeom>
              <a:noFill/>
              <a:ln w="38100" cmpd="sng">
                <a:solidFill>
                  <a:srgbClr val="FF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14" name="Freeform 46"/>
              <p:cNvSpPr>
                <a:spLocks noChangeAspect="1"/>
              </p:cNvSpPr>
              <p:nvPr/>
            </p:nvSpPr>
            <p:spPr bwMode="auto">
              <a:xfrm>
                <a:off x="4224" y="2016"/>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FF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15" name="Freeform 47"/>
              <p:cNvSpPr>
                <a:spLocks noChangeAspect="1"/>
              </p:cNvSpPr>
              <p:nvPr/>
            </p:nvSpPr>
            <p:spPr bwMode="auto">
              <a:xfrm>
                <a:off x="4416" y="1632"/>
                <a:ext cx="133" cy="102"/>
              </a:xfrm>
              <a:custGeom>
                <a:avLst/>
                <a:gdLst/>
                <a:ahLst/>
                <a:cxnLst>
                  <a:cxn ang="0">
                    <a:pos x="0" y="2"/>
                  </a:cxn>
                  <a:cxn ang="0">
                    <a:pos x="122" y="46"/>
                  </a:cxn>
                  <a:cxn ang="0">
                    <a:pos x="133" y="102"/>
                  </a:cxn>
                </a:cxnLst>
                <a:rect l="0" t="0" r="r" b="b"/>
                <a:pathLst>
                  <a:path w="133" h="102">
                    <a:moveTo>
                      <a:pt x="0" y="2"/>
                    </a:moveTo>
                    <a:cubicBezTo>
                      <a:pt x="55" y="7"/>
                      <a:pt x="90" y="0"/>
                      <a:pt x="122" y="46"/>
                    </a:cubicBezTo>
                    <a:cubicBezTo>
                      <a:pt x="126" y="66"/>
                      <a:pt x="133" y="82"/>
                      <a:pt x="133" y="102"/>
                    </a:cubicBezTo>
                  </a:path>
                </a:pathLst>
              </a:custGeom>
              <a:noFill/>
              <a:ln w="38100" cmpd="sng">
                <a:solidFill>
                  <a:srgbClr val="FF000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16" name="Freeform 48"/>
              <p:cNvSpPr>
                <a:spLocks noChangeAspect="1"/>
              </p:cNvSpPr>
              <p:nvPr/>
            </p:nvSpPr>
            <p:spPr bwMode="auto">
              <a:xfrm>
                <a:off x="4320" y="1776"/>
                <a:ext cx="65" cy="161"/>
              </a:xfrm>
              <a:custGeom>
                <a:avLst/>
                <a:gdLst/>
                <a:ahLst/>
                <a:cxnLst>
                  <a:cxn ang="0">
                    <a:pos x="48" y="0"/>
                  </a:cxn>
                  <a:cxn ang="0">
                    <a:pos x="4" y="50"/>
                  </a:cxn>
                  <a:cxn ang="0">
                    <a:pos x="26" y="89"/>
                  </a:cxn>
                  <a:cxn ang="0">
                    <a:pos x="54" y="116"/>
                  </a:cxn>
                  <a:cxn ang="0">
                    <a:pos x="65" y="161"/>
                  </a:cxn>
                </a:cxnLst>
                <a:rect l="0" t="0" r="r" b="b"/>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cmpd="sng">
                <a:solidFill>
                  <a:srgbClr val="80808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17" name="Freeform 49"/>
              <p:cNvSpPr>
                <a:spLocks noChangeAspect="1"/>
              </p:cNvSpPr>
              <p:nvPr/>
            </p:nvSpPr>
            <p:spPr bwMode="auto">
              <a:xfrm>
                <a:off x="4320" y="1872"/>
                <a:ext cx="227" cy="122"/>
              </a:xfrm>
              <a:custGeom>
                <a:avLst/>
                <a:gdLst/>
                <a:ahLst/>
                <a:cxnLst>
                  <a:cxn ang="0">
                    <a:pos x="0" y="83"/>
                  </a:cxn>
                  <a:cxn ang="0">
                    <a:pos x="49" y="122"/>
                  </a:cxn>
                  <a:cxn ang="0">
                    <a:pos x="166" y="94"/>
                  </a:cxn>
                  <a:cxn ang="0">
                    <a:pos x="216" y="33"/>
                  </a:cxn>
                  <a:cxn ang="0">
                    <a:pos x="227" y="0"/>
                  </a:cxn>
                </a:cxnLst>
                <a:rect l="0" t="0" r="r" b="b"/>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cmpd="sng">
                <a:solidFill>
                  <a:srgbClr val="80808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618" name="Freeform 50"/>
              <p:cNvSpPr>
                <a:spLocks noChangeAspect="1"/>
              </p:cNvSpPr>
              <p:nvPr/>
            </p:nvSpPr>
            <p:spPr bwMode="auto">
              <a:xfrm>
                <a:off x="4512" y="2064"/>
                <a:ext cx="61" cy="144"/>
              </a:xfrm>
              <a:custGeom>
                <a:avLst/>
                <a:gdLst/>
                <a:ahLst/>
                <a:cxnLst>
                  <a:cxn ang="0">
                    <a:pos x="61" y="0"/>
                  </a:cxn>
                  <a:cxn ang="0">
                    <a:pos x="0" y="144"/>
                  </a:cxn>
                </a:cxnLst>
                <a:rect l="0" t="0" r="r" b="b"/>
                <a:pathLst>
                  <a:path w="61" h="144">
                    <a:moveTo>
                      <a:pt x="61" y="0"/>
                    </a:moveTo>
                    <a:cubicBezTo>
                      <a:pt x="53" y="60"/>
                      <a:pt x="60" y="111"/>
                      <a:pt x="0" y="144"/>
                    </a:cubicBezTo>
                  </a:path>
                </a:pathLst>
              </a:custGeom>
              <a:noFill/>
              <a:ln w="38100" cmpd="sng">
                <a:solidFill>
                  <a:srgbClr val="808080"/>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65619" name="AutoShape 51"/>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5620" name="Group 52"/>
          <p:cNvGrpSpPr>
            <a:grpSpLocks/>
          </p:cNvGrpSpPr>
          <p:nvPr/>
        </p:nvGrpSpPr>
        <p:grpSpPr bwMode="auto">
          <a:xfrm>
            <a:off x="5160964" y="2547960"/>
            <a:ext cx="3036887" cy="1951037"/>
            <a:chOff x="2291" y="1605"/>
            <a:chExt cx="1913" cy="1229"/>
          </a:xfrm>
        </p:grpSpPr>
        <p:graphicFrame>
          <p:nvGraphicFramePr>
            <p:cNvPr id="365621" name="Object 53"/>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365621"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2" name="Text Box 54"/>
            <p:cNvSpPr txBox="1">
              <a:spLocks noChangeArrowheads="1"/>
            </p:cNvSpPr>
            <p:nvPr/>
          </p:nvSpPr>
          <p:spPr bwMode="auto">
            <a:xfrm>
              <a:off x="3194" y="2601"/>
              <a:ext cx="906" cy="23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3366"/>
                  </a:solidFill>
                  <a:effectLst/>
                  <a:uLnTx/>
                  <a:uFillTx/>
                  <a:latin typeface="Times New Roman" pitchFamily="18" charset="0"/>
                  <a:ea typeface="+mn-ea"/>
                  <a:cs typeface="+mn-cs"/>
                </a:rPr>
                <a:t>MS</a:t>
              </a:r>
            </a:p>
          </p:txBody>
        </p:sp>
        <p:sp>
          <p:nvSpPr>
            <p:cNvPr id="365623" name="Freeform 55"/>
            <p:cNvSpPr>
              <a:spLocks/>
            </p:cNvSpPr>
            <p:nvPr/>
          </p:nvSpPr>
          <p:spPr bwMode="auto">
            <a:xfrm>
              <a:off x="2291" y="1745"/>
              <a:ext cx="1315" cy="443"/>
            </a:xfrm>
            <a:custGeom>
              <a:avLst/>
              <a:gdLst/>
              <a:ahLst/>
              <a:cxnLst>
                <a:cxn ang="0">
                  <a:pos x="0" y="579"/>
                </a:cxn>
                <a:cxn ang="0">
                  <a:pos x="240" y="219"/>
                </a:cxn>
                <a:cxn ang="0">
                  <a:pos x="680" y="35"/>
                </a:cxn>
                <a:cxn ang="0">
                  <a:pos x="1096" y="11"/>
                </a:cxn>
                <a:cxn ang="0">
                  <a:pos x="1368" y="83"/>
                </a:cxn>
                <a:cxn ang="0">
                  <a:pos x="1560" y="331"/>
                </a:cxn>
              </a:cxnLst>
              <a:rect l="0" t="0" r="r" b="b"/>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cmpd="sng">
              <a:solidFill>
                <a:srgbClr val="FF9900"/>
              </a:solidFill>
              <a:round/>
              <a:headEnd type="none" w="med" len="med"/>
              <a:tailEnd type="arrow"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5624" name="Group 56"/>
          <p:cNvGrpSpPr>
            <a:grpSpLocks/>
          </p:cNvGrpSpPr>
          <p:nvPr/>
        </p:nvGrpSpPr>
        <p:grpSpPr bwMode="auto">
          <a:xfrm>
            <a:off x="7140575" y="2425722"/>
            <a:ext cx="2698750" cy="2640013"/>
            <a:chOff x="3538" y="1528"/>
            <a:chExt cx="1700" cy="1663"/>
          </a:xfrm>
        </p:grpSpPr>
        <p:sp>
          <p:nvSpPr>
            <p:cNvPr id="365625" name="Text Box 57"/>
            <p:cNvSpPr txBox="1">
              <a:spLocks noChangeArrowheads="1"/>
            </p:cNvSpPr>
            <p:nvPr/>
          </p:nvSpPr>
          <p:spPr bwMode="auto">
            <a:xfrm>
              <a:off x="4332" y="1528"/>
              <a:ext cx="906" cy="233"/>
            </a:xfrm>
            <a:prstGeom prst="rect">
              <a:avLst/>
            </a:prstGeom>
            <a:noFill/>
            <a:ln w="9525">
              <a:noFill/>
              <a:miter lim="800000"/>
              <a:headEnd/>
              <a:tailEnd/>
            </a:ln>
            <a:effectLst/>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itchFamily="18" charset="0"/>
                  <a:ea typeface="+mn-ea"/>
                  <a:cs typeface="+mn-cs"/>
                </a:rPr>
                <a:t>MS/MS</a:t>
              </a:r>
            </a:p>
          </p:txBody>
        </p:sp>
        <p:sp>
          <p:nvSpPr>
            <p:cNvPr id="365626" name="Text Box 58"/>
            <p:cNvSpPr txBox="1">
              <a:spLocks noChangeArrowheads="1"/>
            </p:cNvSpPr>
            <p:nvPr/>
          </p:nvSpPr>
          <p:spPr bwMode="auto">
            <a:xfrm>
              <a:off x="3538" y="1640"/>
              <a:ext cx="179" cy="194"/>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nvGrpSpPr>
            <p:cNvPr id="365627" name="Group 59"/>
            <p:cNvGrpSpPr>
              <a:grpSpLocks/>
            </p:cNvGrpSpPr>
            <p:nvPr/>
          </p:nvGrpSpPr>
          <p:grpSpPr bwMode="auto">
            <a:xfrm>
              <a:off x="4309" y="2616"/>
              <a:ext cx="708" cy="575"/>
              <a:chOff x="4309" y="2772"/>
              <a:chExt cx="708" cy="575"/>
            </a:xfrm>
          </p:grpSpPr>
          <p:graphicFrame>
            <p:nvGraphicFramePr>
              <p:cNvPr id="365628" name="Object 60"/>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365628" name="Object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29" name="Text Box 61"/>
              <p:cNvSpPr txBox="1">
                <a:spLocks noChangeArrowheads="1"/>
              </p:cNvSpPr>
              <p:nvPr/>
            </p:nvSpPr>
            <p:spPr bwMode="auto">
              <a:xfrm>
                <a:off x="4743" y="2798"/>
                <a:ext cx="197" cy="233"/>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grpSp>
      </p:grpSp>
      <p:grpSp>
        <p:nvGrpSpPr>
          <p:cNvPr id="365630" name="Group 62"/>
          <p:cNvGrpSpPr>
            <a:grpSpLocks/>
          </p:cNvGrpSpPr>
          <p:nvPr/>
        </p:nvGrpSpPr>
        <p:grpSpPr bwMode="auto">
          <a:xfrm>
            <a:off x="7362825" y="2574926"/>
            <a:ext cx="2413000" cy="1914525"/>
            <a:chOff x="3678" y="1622"/>
            <a:chExt cx="1520" cy="1206"/>
          </a:xfrm>
        </p:grpSpPr>
        <p:sp>
          <p:nvSpPr>
            <p:cNvPr id="365631" name="Text Box 63"/>
            <p:cNvSpPr txBox="1">
              <a:spLocks noChangeArrowheads="1"/>
            </p:cNvSpPr>
            <p:nvPr/>
          </p:nvSpPr>
          <p:spPr bwMode="auto">
            <a:xfrm>
              <a:off x="3678" y="1622"/>
              <a:ext cx="179" cy="194"/>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grpSp>
          <p:nvGrpSpPr>
            <p:cNvPr id="365632" name="Group 64"/>
            <p:cNvGrpSpPr>
              <a:grpSpLocks/>
            </p:cNvGrpSpPr>
            <p:nvPr/>
          </p:nvGrpSpPr>
          <p:grpSpPr bwMode="auto">
            <a:xfrm>
              <a:off x="4490" y="2211"/>
              <a:ext cx="708" cy="617"/>
              <a:chOff x="4490" y="2367"/>
              <a:chExt cx="708" cy="617"/>
            </a:xfrm>
          </p:grpSpPr>
          <p:graphicFrame>
            <p:nvGraphicFramePr>
              <p:cNvPr id="365633" name="Object 65"/>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365633" name="Object 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4" name="Text Box 66"/>
              <p:cNvSpPr txBox="1">
                <a:spLocks noChangeArrowheads="1"/>
              </p:cNvSpPr>
              <p:nvPr/>
            </p:nvSpPr>
            <p:spPr bwMode="auto">
              <a:xfrm>
                <a:off x="4989" y="2367"/>
                <a:ext cx="197" cy="233"/>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grpSp>
      </p:grpSp>
      <p:grpSp>
        <p:nvGrpSpPr>
          <p:cNvPr id="365635" name="Group 67"/>
          <p:cNvGrpSpPr>
            <a:grpSpLocks/>
          </p:cNvGrpSpPr>
          <p:nvPr/>
        </p:nvGrpSpPr>
        <p:grpSpPr bwMode="auto">
          <a:xfrm>
            <a:off x="7527925" y="2581276"/>
            <a:ext cx="2490788" cy="1296988"/>
            <a:chOff x="3782" y="1626"/>
            <a:chExt cx="1569" cy="817"/>
          </a:xfrm>
        </p:grpSpPr>
        <p:sp>
          <p:nvSpPr>
            <p:cNvPr id="365636" name="Text Box 68"/>
            <p:cNvSpPr txBox="1">
              <a:spLocks noChangeArrowheads="1"/>
            </p:cNvSpPr>
            <p:nvPr/>
          </p:nvSpPr>
          <p:spPr bwMode="auto">
            <a:xfrm>
              <a:off x="3782" y="1626"/>
              <a:ext cx="179" cy="194"/>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grpSp>
          <p:nvGrpSpPr>
            <p:cNvPr id="365637" name="Group 69"/>
            <p:cNvGrpSpPr>
              <a:grpSpLocks/>
            </p:cNvGrpSpPr>
            <p:nvPr/>
          </p:nvGrpSpPr>
          <p:grpSpPr bwMode="auto">
            <a:xfrm>
              <a:off x="4672" y="1864"/>
              <a:ext cx="679" cy="579"/>
              <a:chOff x="4672" y="2020"/>
              <a:chExt cx="679" cy="579"/>
            </a:xfrm>
          </p:grpSpPr>
          <p:graphicFrame>
            <p:nvGraphicFramePr>
              <p:cNvPr id="365638" name="Object 70"/>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365638" name="Object 7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65639" name="Text Box 71"/>
              <p:cNvSpPr txBox="1">
                <a:spLocks noChangeArrowheads="1"/>
              </p:cNvSpPr>
              <p:nvPr/>
            </p:nvSpPr>
            <p:spPr bwMode="auto">
              <a:xfrm>
                <a:off x="5129" y="2020"/>
                <a:ext cx="197" cy="233"/>
              </a:xfrm>
              <a:prstGeom prst="rect">
                <a:avLst/>
              </a:prstGeom>
              <a:noFill/>
              <a:ln w="9525">
                <a:no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655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655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6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56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5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5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1295400" y="1371600"/>
            <a:ext cx="9906000" cy="442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566738" algn="l"/>
              </a:tabLst>
              <a:defRPr>
                <a:solidFill>
                  <a:schemeClr val="tx1"/>
                </a:solidFill>
                <a:latin typeface="Arial" charset="0"/>
                <a:cs typeface="Arial" charset="0"/>
              </a:defRPr>
            </a:lvl1pPr>
            <a:lvl2pPr>
              <a:tabLst>
                <a:tab pos="566738" algn="l"/>
              </a:tabLst>
              <a:defRPr>
                <a:solidFill>
                  <a:schemeClr val="tx1"/>
                </a:solidFill>
                <a:latin typeface="Arial" charset="0"/>
                <a:cs typeface="Arial" charset="0"/>
              </a:defRPr>
            </a:lvl2pPr>
            <a:lvl3pPr>
              <a:tabLst>
                <a:tab pos="566738" algn="l"/>
              </a:tabLst>
              <a:defRPr>
                <a:solidFill>
                  <a:schemeClr val="tx1"/>
                </a:solidFill>
                <a:latin typeface="Arial" charset="0"/>
                <a:cs typeface="Arial" charset="0"/>
              </a:defRPr>
            </a:lvl3pPr>
            <a:lvl4pPr>
              <a:tabLst>
                <a:tab pos="566738" algn="l"/>
              </a:tabLst>
              <a:defRPr>
                <a:solidFill>
                  <a:schemeClr val="tx1"/>
                </a:solidFill>
                <a:latin typeface="Arial" charset="0"/>
                <a:cs typeface="Arial" charset="0"/>
              </a:defRPr>
            </a:lvl4pPr>
            <a:lvl5pPr>
              <a:tabLst>
                <a:tab pos="566738" algn="l"/>
              </a:tabLst>
              <a:defRPr>
                <a:solidFill>
                  <a:schemeClr val="tx1"/>
                </a:solidFill>
                <a:latin typeface="Arial" charset="0"/>
                <a:cs typeface="Arial" charset="0"/>
              </a:defRPr>
            </a:lvl5pPr>
            <a:lvl6pPr fontAlgn="base">
              <a:spcBef>
                <a:spcPct val="0"/>
              </a:spcBef>
              <a:spcAft>
                <a:spcPct val="0"/>
              </a:spcAft>
              <a:tabLst>
                <a:tab pos="566738" algn="l"/>
              </a:tabLst>
              <a:defRPr>
                <a:solidFill>
                  <a:schemeClr val="tx1"/>
                </a:solidFill>
                <a:latin typeface="Arial" charset="0"/>
                <a:cs typeface="Arial" charset="0"/>
              </a:defRPr>
            </a:lvl6pPr>
            <a:lvl7pPr fontAlgn="base">
              <a:spcBef>
                <a:spcPct val="0"/>
              </a:spcBef>
              <a:spcAft>
                <a:spcPct val="0"/>
              </a:spcAft>
              <a:tabLst>
                <a:tab pos="566738" algn="l"/>
              </a:tabLst>
              <a:defRPr>
                <a:solidFill>
                  <a:schemeClr val="tx1"/>
                </a:solidFill>
                <a:latin typeface="Arial" charset="0"/>
                <a:cs typeface="Arial" charset="0"/>
              </a:defRPr>
            </a:lvl7pPr>
            <a:lvl8pPr fontAlgn="base">
              <a:spcBef>
                <a:spcPct val="0"/>
              </a:spcBef>
              <a:spcAft>
                <a:spcPct val="0"/>
              </a:spcAft>
              <a:tabLst>
                <a:tab pos="566738" algn="l"/>
              </a:tabLst>
              <a:defRPr>
                <a:solidFill>
                  <a:schemeClr val="tx1"/>
                </a:solidFill>
                <a:latin typeface="Arial" charset="0"/>
                <a:cs typeface="Arial" charset="0"/>
              </a:defRPr>
            </a:lvl8pPr>
            <a:lvl9pPr fontAlgn="base">
              <a:spcBef>
                <a:spcPct val="0"/>
              </a:spcBef>
              <a:spcAft>
                <a:spcPct val="0"/>
              </a:spcAft>
              <a:tabLst>
                <a:tab pos="566738" algn="l"/>
              </a:tabLst>
              <a:defRPr>
                <a:solidFill>
                  <a:schemeClr val="tx1"/>
                </a:solidFill>
                <a:latin typeface="Arial" charset="0"/>
                <a:cs typeface="Arial" charset="0"/>
              </a:defRPr>
            </a:lvl9pPr>
          </a:lstStyle>
          <a:p>
            <a:pPr>
              <a:defRPr/>
            </a:pPr>
            <a:r>
              <a:rPr lang="en-US" sz="3200" b="1" dirty="0">
                <a:solidFill>
                  <a:srgbClr val="000000"/>
                </a:solidFill>
              </a:rPr>
              <a:t>Direct detection of analyte by mass spectrometry</a:t>
            </a:r>
          </a:p>
          <a:p>
            <a:pPr>
              <a:defRPr/>
            </a:pPr>
            <a:r>
              <a:rPr lang="en-US" sz="3200" dirty="0">
                <a:solidFill>
                  <a:srgbClr val="000000"/>
                </a:solidFill>
              </a:rPr>
              <a:t>	Interlaboratory calibration</a:t>
            </a:r>
          </a:p>
          <a:p>
            <a:pPr>
              <a:spcAft>
                <a:spcPct val="40000"/>
              </a:spcAft>
              <a:defRPr/>
            </a:pPr>
            <a:r>
              <a:rPr lang="en-US" sz="3200" dirty="0">
                <a:solidFill>
                  <a:srgbClr val="000000"/>
                </a:solidFill>
              </a:rPr>
              <a:t>	Improved specificity</a:t>
            </a:r>
          </a:p>
          <a:p>
            <a:pPr>
              <a:defRPr/>
            </a:pPr>
            <a:r>
              <a:rPr lang="en-US" sz="3200" b="1" dirty="0">
                <a:solidFill>
                  <a:srgbClr val="000000"/>
                </a:solidFill>
              </a:rPr>
              <a:t>No sandwiches formed</a:t>
            </a:r>
          </a:p>
          <a:p>
            <a:pPr>
              <a:defRPr/>
            </a:pPr>
            <a:r>
              <a:rPr lang="en-US" sz="3200" dirty="0">
                <a:solidFill>
                  <a:srgbClr val="000000"/>
                </a:solidFill>
              </a:rPr>
              <a:t>	No hook effect</a:t>
            </a:r>
          </a:p>
          <a:p>
            <a:pPr>
              <a:spcAft>
                <a:spcPct val="40000"/>
              </a:spcAft>
              <a:defRPr/>
            </a:pPr>
            <a:r>
              <a:rPr lang="en-US" sz="3200" dirty="0">
                <a:solidFill>
                  <a:srgbClr val="000000"/>
                </a:solidFill>
              </a:rPr>
              <a:t>	Saturation of signal – plateau of calibration curve</a:t>
            </a:r>
          </a:p>
          <a:p>
            <a:pPr>
              <a:defRPr/>
            </a:pPr>
            <a:r>
              <a:rPr lang="en-US" sz="3200" b="1" dirty="0">
                <a:solidFill>
                  <a:srgbClr val="000000"/>
                </a:solidFill>
              </a:rPr>
              <a:t>Digestion of all proteins</a:t>
            </a:r>
          </a:p>
          <a:p>
            <a:pPr>
              <a:defRPr/>
            </a:pPr>
            <a:r>
              <a:rPr lang="en-US" sz="3200" dirty="0">
                <a:solidFill>
                  <a:srgbClr val="000000"/>
                </a:solidFill>
              </a:rPr>
              <a:t>	Destroy autoantibodies</a:t>
            </a:r>
          </a:p>
        </p:txBody>
      </p:sp>
      <p:sp>
        <p:nvSpPr>
          <p:cNvPr id="2" name="Title 1">
            <a:extLst>
              <a:ext uri="{FF2B5EF4-FFF2-40B4-BE49-F238E27FC236}">
                <a16:creationId xmlns:a16="http://schemas.microsoft.com/office/drawing/2014/main" id="{BBB39906-6302-44AE-AFF2-774832F1CF63}"/>
              </a:ext>
            </a:extLst>
          </p:cNvPr>
          <p:cNvSpPr>
            <a:spLocks noGrp="1"/>
          </p:cNvSpPr>
          <p:nvPr>
            <p:ph type="title"/>
          </p:nvPr>
        </p:nvSpPr>
        <p:spPr/>
        <p:txBody>
          <a:bodyPr>
            <a:normAutofit/>
          </a:bodyPr>
          <a:lstStyle/>
          <a:p>
            <a:r>
              <a:rPr lang="en-US" dirty="0"/>
              <a:t>Mass Spectrometry: </a:t>
            </a:r>
            <a:r>
              <a:rPr lang="en-US" i="1" dirty="0"/>
              <a:t>A Potential Solution</a:t>
            </a:r>
          </a:p>
        </p:txBody>
      </p:sp>
    </p:spTree>
    <p:extLst>
      <p:ext uri="{BB962C8B-B14F-4D97-AF65-F5344CB8AC3E}">
        <p14:creationId xmlns:p14="http://schemas.microsoft.com/office/powerpoint/2010/main" val="2148682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2438400"/>
            <a:ext cx="10210800" cy="1676399"/>
          </a:xfrm>
        </p:spPr>
        <p:txBody>
          <a:bodyPr>
            <a:noAutofit/>
          </a:bodyPr>
          <a:lstStyle/>
          <a:p>
            <a:pPr algn="ctr" eaLnBrk="1" hangingPunct="1"/>
            <a:r>
              <a:rPr lang="en-US" sz="4800" dirty="0">
                <a:solidFill>
                  <a:schemeClr val="tx1"/>
                </a:solidFill>
              </a:rPr>
              <a:t>Discovery Proteomics: Is it suitable to replace immunoassays?</a:t>
            </a:r>
          </a:p>
        </p:txBody>
      </p:sp>
      <p:sp>
        <p:nvSpPr>
          <p:cNvPr id="20485" name="Slide Number Placeholder 5"/>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040009B-4F3B-4D74-B13F-308170230CF4}" type="slidenum">
              <a:rPr kumimoji="0" lang="en-US" sz="14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4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95558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DB8BE-C036-4501-A364-C7F4C5AB8DCC}"/>
              </a:ext>
            </a:extLst>
          </p:cNvPr>
          <p:cNvSpPr>
            <a:spLocks noGrp="1"/>
          </p:cNvSpPr>
          <p:nvPr>
            <p:ph type="title"/>
          </p:nvPr>
        </p:nvSpPr>
        <p:spPr/>
        <p:txBody>
          <a:bodyPr/>
          <a:lstStyle/>
          <a:p>
            <a:r>
              <a:rPr lang="en-US" dirty="0"/>
              <a:t>Bottom Up Proteomics</a:t>
            </a:r>
          </a:p>
        </p:txBody>
      </p:sp>
      <p:sp>
        <p:nvSpPr>
          <p:cNvPr id="3" name="Slide Number Placeholder 2">
            <a:extLst>
              <a:ext uri="{FF2B5EF4-FFF2-40B4-BE49-F238E27FC236}">
                <a16:creationId xmlns:a16="http://schemas.microsoft.com/office/drawing/2014/main" id="{2EAAAEE4-FF64-4C56-BD29-58A8AD1C734E}"/>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12</a:t>
            </a:fld>
            <a:endParaRPr lang="en-US">
              <a:solidFill>
                <a:prstClr val="black">
                  <a:tint val="75000"/>
                </a:prstClr>
              </a:solidFill>
            </a:endParaRPr>
          </a:p>
        </p:txBody>
      </p:sp>
      <p:grpSp>
        <p:nvGrpSpPr>
          <p:cNvPr id="4" name="Group 2">
            <a:extLst>
              <a:ext uri="{FF2B5EF4-FFF2-40B4-BE49-F238E27FC236}">
                <a16:creationId xmlns:a16="http://schemas.microsoft.com/office/drawing/2014/main" id="{F4E673F9-56FB-4FEE-8458-8C190A9DB6F6}"/>
              </a:ext>
            </a:extLst>
          </p:cNvPr>
          <p:cNvGrpSpPr>
            <a:grpSpLocks/>
          </p:cNvGrpSpPr>
          <p:nvPr/>
        </p:nvGrpSpPr>
        <p:grpSpPr bwMode="auto">
          <a:xfrm>
            <a:off x="3524250" y="1892300"/>
            <a:ext cx="6675438" cy="2808288"/>
            <a:chOff x="1260" y="1528"/>
            <a:chExt cx="4205" cy="1769"/>
          </a:xfrm>
        </p:grpSpPr>
        <p:sp>
          <p:nvSpPr>
            <p:cNvPr id="5" name="Rectangle 3">
              <a:extLst>
                <a:ext uri="{FF2B5EF4-FFF2-40B4-BE49-F238E27FC236}">
                  <a16:creationId xmlns:a16="http://schemas.microsoft.com/office/drawing/2014/main" id="{3C44F754-5922-49E5-9934-E699318628F3}"/>
                </a:ext>
              </a:extLst>
            </p:cNvPr>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p:spPr>
          <p:txBody>
            <a:bodyPr wrap="none" anchor="ctr"/>
            <a:lstStyle/>
            <a:p>
              <a:pPr algn="ctr">
                <a:defRPr/>
              </a:pPr>
              <a:endParaRPr lang="en-US" sz="4400">
                <a:solidFill>
                  <a:srgbClr val="003366"/>
                </a:solidFill>
              </a:endParaRPr>
            </a:p>
          </p:txBody>
        </p:sp>
        <p:sp>
          <p:nvSpPr>
            <p:cNvPr id="6" name="Text Box 4">
              <a:extLst>
                <a:ext uri="{FF2B5EF4-FFF2-40B4-BE49-F238E27FC236}">
                  <a16:creationId xmlns:a16="http://schemas.microsoft.com/office/drawing/2014/main" id="{C4B6A1BD-5BF2-41E0-A823-0F9E6B95E413}"/>
                </a:ext>
              </a:extLst>
            </p:cNvPr>
            <p:cNvSpPr txBox="1">
              <a:spLocks noChangeArrowheads="1"/>
            </p:cNvSpPr>
            <p:nvPr/>
          </p:nvSpPr>
          <p:spPr bwMode="auto">
            <a:xfrm>
              <a:off x="1979" y="2601"/>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µLC</a:t>
              </a:r>
            </a:p>
          </p:txBody>
        </p:sp>
        <p:graphicFrame>
          <p:nvGraphicFramePr>
            <p:cNvPr id="7" name="Object 5">
              <a:extLst>
                <a:ext uri="{FF2B5EF4-FFF2-40B4-BE49-F238E27FC236}">
                  <a16:creationId xmlns:a16="http://schemas.microsoft.com/office/drawing/2014/main" id="{A2492CDA-F4E5-48E3-B426-0CAE10876C12}"/>
                </a:ext>
              </a:extLst>
            </p:cNvPr>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7" name="Object 5">
                          <a:extLst>
                            <a:ext uri="{FF2B5EF4-FFF2-40B4-BE49-F238E27FC236}">
                              <a16:creationId xmlns:a16="http://schemas.microsoft.com/office/drawing/2014/main" id="{A2492CDA-F4E5-48E3-B426-0CAE10876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 name="AutoShape 6">
              <a:extLst>
                <a:ext uri="{FF2B5EF4-FFF2-40B4-BE49-F238E27FC236}">
                  <a16:creationId xmlns:a16="http://schemas.microsoft.com/office/drawing/2014/main" id="{BDCEFE78-9E24-409A-9BB5-E65664409F42}"/>
                </a:ext>
              </a:extLst>
            </p:cNvPr>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p:spPr>
          <p:txBody>
            <a:bodyPr wrap="none" anchor="ctr"/>
            <a:lstStyle/>
            <a:p>
              <a:pPr>
                <a:defRPr/>
              </a:pPr>
              <a:endParaRPr lang="en-US" sz="2800">
                <a:solidFill>
                  <a:srgbClr val="003366"/>
                </a:solidFill>
              </a:endParaRPr>
            </a:p>
          </p:txBody>
        </p:sp>
      </p:grpSp>
      <p:sp>
        <p:nvSpPr>
          <p:cNvPr id="9" name="Text Box 8">
            <a:extLst>
              <a:ext uri="{FF2B5EF4-FFF2-40B4-BE49-F238E27FC236}">
                <a16:creationId xmlns:a16="http://schemas.microsoft.com/office/drawing/2014/main" id="{E0703ECC-3D6B-4CE0-8032-910F5B9EF1D8}"/>
              </a:ext>
            </a:extLst>
          </p:cNvPr>
          <p:cNvSpPr txBox="1">
            <a:spLocks noChangeArrowheads="1"/>
          </p:cNvSpPr>
          <p:nvPr/>
        </p:nvSpPr>
        <p:spPr bwMode="auto">
          <a:xfrm>
            <a:off x="3300414" y="1814514"/>
            <a:ext cx="1042987" cy="581025"/>
          </a:xfrm>
          <a:prstGeom prst="rect">
            <a:avLst/>
          </a:prstGeom>
          <a:noFill/>
          <a:ln w="9525">
            <a:noFill/>
            <a:miter lim="800000"/>
            <a:headEnd/>
            <a:tailEnd/>
          </a:ln>
        </p:spPr>
        <p:txBody>
          <a:bodyPr>
            <a:spAutoFit/>
          </a:bodyPr>
          <a:lstStyle/>
          <a:p>
            <a:pPr algn="ctr">
              <a:spcBef>
                <a:spcPct val="50000"/>
              </a:spcBef>
              <a:defRPr/>
            </a:pPr>
            <a:r>
              <a:rPr lang="en-US" sz="1600" b="1">
                <a:solidFill>
                  <a:srgbClr val="006666"/>
                </a:solidFill>
                <a:latin typeface="Times New Roman" pitchFamily="18" charset="0"/>
              </a:rPr>
              <a:t>Protein Mixture</a:t>
            </a:r>
          </a:p>
        </p:txBody>
      </p:sp>
      <p:grpSp>
        <p:nvGrpSpPr>
          <p:cNvPr id="10" name="Group 9">
            <a:extLst>
              <a:ext uri="{FF2B5EF4-FFF2-40B4-BE49-F238E27FC236}">
                <a16:creationId xmlns:a16="http://schemas.microsoft.com/office/drawing/2014/main" id="{9F755B06-A114-4BAF-B59D-DF87353DD512}"/>
              </a:ext>
            </a:extLst>
          </p:cNvPr>
          <p:cNvGrpSpPr>
            <a:grpSpLocks noChangeAspect="1"/>
          </p:cNvGrpSpPr>
          <p:nvPr/>
        </p:nvGrpSpPr>
        <p:grpSpPr bwMode="auto">
          <a:xfrm>
            <a:off x="2365375" y="1762126"/>
            <a:ext cx="1023938" cy="739775"/>
            <a:chOff x="1044" y="1362"/>
            <a:chExt cx="864" cy="624"/>
          </a:xfrm>
        </p:grpSpPr>
        <p:sp>
          <p:nvSpPr>
            <p:cNvPr id="11" name="Oval 10">
              <a:extLst>
                <a:ext uri="{FF2B5EF4-FFF2-40B4-BE49-F238E27FC236}">
                  <a16:creationId xmlns:a16="http://schemas.microsoft.com/office/drawing/2014/main" id="{0901F78B-1095-4BF8-B559-90C2B131754D}"/>
                </a:ext>
              </a:extLst>
            </p:cNvPr>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2" name="Oval 11">
              <a:extLst>
                <a:ext uri="{FF2B5EF4-FFF2-40B4-BE49-F238E27FC236}">
                  <a16:creationId xmlns:a16="http://schemas.microsoft.com/office/drawing/2014/main" id="{1B4496E9-B796-4FE8-9DF8-5B37441C0182}"/>
                </a:ext>
              </a:extLst>
            </p:cNvPr>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3" name="Oval 12">
              <a:extLst>
                <a:ext uri="{FF2B5EF4-FFF2-40B4-BE49-F238E27FC236}">
                  <a16:creationId xmlns:a16="http://schemas.microsoft.com/office/drawing/2014/main" id="{B72447EE-D9D7-4003-B70F-4B4A6D9DF16C}"/>
                </a:ext>
              </a:extLst>
            </p:cNvPr>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4" name="Oval 13">
              <a:extLst>
                <a:ext uri="{FF2B5EF4-FFF2-40B4-BE49-F238E27FC236}">
                  <a16:creationId xmlns:a16="http://schemas.microsoft.com/office/drawing/2014/main" id="{277192F5-AA25-45B1-B8B9-F8580610BDB5}"/>
                </a:ext>
              </a:extLst>
            </p:cNvPr>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5" name="Oval 14">
              <a:extLst>
                <a:ext uri="{FF2B5EF4-FFF2-40B4-BE49-F238E27FC236}">
                  <a16:creationId xmlns:a16="http://schemas.microsoft.com/office/drawing/2014/main" id="{032805A1-0936-44C3-9CC6-7142CDDDE68E}"/>
                </a:ext>
              </a:extLst>
            </p:cNvPr>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6" name="Oval 15">
              <a:extLst>
                <a:ext uri="{FF2B5EF4-FFF2-40B4-BE49-F238E27FC236}">
                  <a16:creationId xmlns:a16="http://schemas.microsoft.com/office/drawing/2014/main" id="{91E106AF-E434-45E4-9E58-EC4ABFF04F67}"/>
                </a:ext>
              </a:extLst>
            </p:cNvPr>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7" name="Oval 16">
              <a:extLst>
                <a:ext uri="{FF2B5EF4-FFF2-40B4-BE49-F238E27FC236}">
                  <a16:creationId xmlns:a16="http://schemas.microsoft.com/office/drawing/2014/main" id="{1B1AEA5A-C7FC-4A25-9E5F-107D3CD8D40C}"/>
                </a:ext>
              </a:extLst>
            </p:cNvPr>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8" name="Oval 17">
              <a:extLst>
                <a:ext uri="{FF2B5EF4-FFF2-40B4-BE49-F238E27FC236}">
                  <a16:creationId xmlns:a16="http://schemas.microsoft.com/office/drawing/2014/main" id="{97B3643A-E3B6-44E4-B32C-1DA41088BDBC}"/>
                </a:ext>
              </a:extLst>
            </p:cNvPr>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9" name="Rectangle 18">
              <a:extLst>
                <a:ext uri="{FF2B5EF4-FFF2-40B4-BE49-F238E27FC236}">
                  <a16:creationId xmlns:a16="http://schemas.microsoft.com/office/drawing/2014/main" id="{89F6FD72-28C3-4201-85DB-EC151A6730F0}"/>
                </a:ext>
              </a:extLst>
            </p:cNvPr>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0" name="Rectangle 19">
              <a:extLst>
                <a:ext uri="{FF2B5EF4-FFF2-40B4-BE49-F238E27FC236}">
                  <a16:creationId xmlns:a16="http://schemas.microsoft.com/office/drawing/2014/main" id="{02CEE5BB-AC9E-4404-868B-B5D151CB416B}"/>
                </a:ext>
              </a:extLst>
            </p:cNvPr>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1" name="Rectangle 20">
              <a:extLst>
                <a:ext uri="{FF2B5EF4-FFF2-40B4-BE49-F238E27FC236}">
                  <a16:creationId xmlns:a16="http://schemas.microsoft.com/office/drawing/2014/main" id="{9550AFD6-3C18-405E-813E-44BC506F2178}"/>
                </a:ext>
              </a:extLst>
            </p:cNvPr>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2" name="Rectangle 21">
              <a:extLst>
                <a:ext uri="{FF2B5EF4-FFF2-40B4-BE49-F238E27FC236}">
                  <a16:creationId xmlns:a16="http://schemas.microsoft.com/office/drawing/2014/main" id="{7CE28D28-6B0C-45DB-9B71-C5C02004547E}"/>
                </a:ext>
              </a:extLst>
            </p:cNvPr>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3" name="Rectangle 22">
              <a:extLst>
                <a:ext uri="{FF2B5EF4-FFF2-40B4-BE49-F238E27FC236}">
                  <a16:creationId xmlns:a16="http://schemas.microsoft.com/office/drawing/2014/main" id="{30FBDA49-E397-4E60-B73F-F9E846E2B01B}"/>
                </a:ext>
              </a:extLst>
            </p:cNvPr>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4" name="AutoShape 23">
              <a:extLst>
                <a:ext uri="{FF2B5EF4-FFF2-40B4-BE49-F238E27FC236}">
                  <a16:creationId xmlns:a16="http://schemas.microsoft.com/office/drawing/2014/main" id="{0A0C3EEF-AF97-4EDE-9B6E-91B928C46F2C}"/>
                </a:ext>
              </a:extLst>
            </p:cNvPr>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5" name="Rectangle 24">
              <a:extLst>
                <a:ext uri="{FF2B5EF4-FFF2-40B4-BE49-F238E27FC236}">
                  <a16:creationId xmlns:a16="http://schemas.microsoft.com/office/drawing/2014/main" id="{B32595CD-8F3E-4198-91CE-B3E42108A998}"/>
                </a:ext>
              </a:extLst>
            </p:cNvPr>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6" name="AutoShape 25">
              <a:extLst>
                <a:ext uri="{FF2B5EF4-FFF2-40B4-BE49-F238E27FC236}">
                  <a16:creationId xmlns:a16="http://schemas.microsoft.com/office/drawing/2014/main" id="{0353543C-3908-43A7-92CC-726513A83767}"/>
                </a:ext>
              </a:extLst>
            </p:cNvPr>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7" name="AutoShape 26">
              <a:extLst>
                <a:ext uri="{FF2B5EF4-FFF2-40B4-BE49-F238E27FC236}">
                  <a16:creationId xmlns:a16="http://schemas.microsoft.com/office/drawing/2014/main" id="{5887211D-A634-4F78-8311-4351D6EC09D2}"/>
                </a:ext>
              </a:extLst>
            </p:cNvPr>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8" name="AutoShape 27">
              <a:extLst>
                <a:ext uri="{FF2B5EF4-FFF2-40B4-BE49-F238E27FC236}">
                  <a16:creationId xmlns:a16="http://schemas.microsoft.com/office/drawing/2014/main" id="{B50D6639-2162-4C2E-B2BB-27504265B78E}"/>
                </a:ext>
              </a:extLst>
            </p:cNvPr>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p:spPr>
          <p:txBody>
            <a:bodyPr wrap="none" anchor="ctr"/>
            <a:lstStyle/>
            <a:p>
              <a:pPr>
                <a:defRPr/>
              </a:pPr>
              <a:endParaRPr lang="en-US" sz="2800">
                <a:solidFill>
                  <a:srgbClr val="003366"/>
                </a:solidFill>
              </a:endParaRPr>
            </a:p>
          </p:txBody>
        </p:sp>
      </p:grpSp>
      <p:grpSp>
        <p:nvGrpSpPr>
          <p:cNvPr id="29" name="Group 28">
            <a:extLst>
              <a:ext uri="{FF2B5EF4-FFF2-40B4-BE49-F238E27FC236}">
                <a16:creationId xmlns:a16="http://schemas.microsoft.com/office/drawing/2014/main" id="{2179579A-4AB2-447E-AF91-EDE7259E4B80}"/>
              </a:ext>
            </a:extLst>
          </p:cNvPr>
          <p:cNvGrpSpPr>
            <a:grpSpLocks/>
          </p:cNvGrpSpPr>
          <p:nvPr/>
        </p:nvGrpSpPr>
        <p:grpSpPr bwMode="auto">
          <a:xfrm>
            <a:off x="2266951" y="2571750"/>
            <a:ext cx="1789113" cy="2152650"/>
            <a:chOff x="468" y="2112"/>
            <a:chExt cx="1127" cy="1356"/>
          </a:xfrm>
        </p:grpSpPr>
        <p:sp>
          <p:nvSpPr>
            <p:cNvPr id="30" name="Text Box 29">
              <a:extLst>
                <a:ext uri="{FF2B5EF4-FFF2-40B4-BE49-F238E27FC236}">
                  <a16:creationId xmlns:a16="http://schemas.microsoft.com/office/drawing/2014/main" id="{73F57B39-D5E8-4C87-822F-EA1E94DCAB8D}"/>
                </a:ext>
              </a:extLst>
            </p:cNvPr>
            <p:cNvSpPr txBox="1">
              <a:spLocks noChangeArrowheads="1"/>
            </p:cNvSpPr>
            <p:nvPr/>
          </p:nvSpPr>
          <p:spPr bwMode="auto">
            <a:xfrm>
              <a:off x="827" y="2201"/>
              <a:ext cx="768" cy="212"/>
            </a:xfrm>
            <a:prstGeom prst="rect">
              <a:avLst/>
            </a:prstGeom>
            <a:noFill/>
            <a:ln w="9525">
              <a:noFill/>
              <a:miter lim="800000"/>
              <a:headEnd/>
              <a:tailEnd/>
            </a:ln>
          </p:spPr>
          <p:txBody>
            <a:bodyPr>
              <a:spAutoFit/>
            </a:bodyPr>
            <a:lstStyle/>
            <a:p>
              <a:pPr algn="ctr">
                <a:spcBef>
                  <a:spcPct val="50000"/>
                </a:spcBef>
                <a:defRPr/>
              </a:pPr>
              <a:r>
                <a:rPr lang="en-US" sz="1600" b="1">
                  <a:solidFill>
                    <a:srgbClr val="003366"/>
                  </a:solidFill>
                  <a:latin typeface="Times New Roman" pitchFamily="18" charset="0"/>
                </a:rPr>
                <a:t>proteolysis</a:t>
              </a:r>
            </a:p>
          </p:txBody>
        </p:sp>
        <p:sp>
          <p:nvSpPr>
            <p:cNvPr id="31" name="Text Box 30">
              <a:extLst>
                <a:ext uri="{FF2B5EF4-FFF2-40B4-BE49-F238E27FC236}">
                  <a16:creationId xmlns:a16="http://schemas.microsoft.com/office/drawing/2014/main" id="{019FFF72-79C6-4B04-A617-C9C1142B16BF}"/>
                </a:ext>
              </a:extLst>
            </p:cNvPr>
            <p:cNvSpPr txBox="1">
              <a:spLocks noChangeArrowheads="1"/>
            </p:cNvSpPr>
            <p:nvPr/>
          </p:nvSpPr>
          <p:spPr bwMode="auto">
            <a:xfrm>
              <a:off x="468" y="3102"/>
              <a:ext cx="768" cy="366"/>
            </a:xfrm>
            <a:prstGeom prst="rect">
              <a:avLst/>
            </a:prstGeom>
            <a:noFill/>
            <a:ln w="9525">
              <a:noFill/>
              <a:miter lim="800000"/>
              <a:headEnd/>
              <a:tailEnd/>
            </a:ln>
          </p:spPr>
          <p:txBody>
            <a:bodyPr>
              <a:spAutoFit/>
            </a:bodyPr>
            <a:lstStyle/>
            <a:p>
              <a:pPr algn="ctr">
                <a:spcBef>
                  <a:spcPct val="50000"/>
                </a:spcBef>
                <a:defRPr/>
              </a:pPr>
              <a:r>
                <a:rPr lang="en-US" sz="1600" b="1">
                  <a:solidFill>
                    <a:srgbClr val="006666"/>
                  </a:solidFill>
                  <a:latin typeface="Times New Roman" pitchFamily="18" charset="0"/>
                </a:rPr>
                <a:t>Peptide Mixture</a:t>
              </a:r>
            </a:p>
          </p:txBody>
        </p:sp>
        <p:grpSp>
          <p:nvGrpSpPr>
            <p:cNvPr id="32" name="Group 31">
              <a:extLst>
                <a:ext uri="{FF2B5EF4-FFF2-40B4-BE49-F238E27FC236}">
                  <a16:creationId xmlns:a16="http://schemas.microsoft.com/office/drawing/2014/main" id="{A964465E-2846-4E48-A168-F06E466949BA}"/>
                </a:ext>
              </a:extLst>
            </p:cNvPr>
            <p:cNvGrpSpPr>
              <a:grpSpLocks noChangeAspect="1"/>
            </p:cNvGrpSpPr>
            <p:nvPr/>
          </p:nvGrpSpPr>
          <p:grpSpPr bwMode="auto">
            <a:xfrm rot="-5400000">
              <a:off x="631" y="2621"/>
              <a:ext cx="443" cy="541"/>
              <a:chOff x="3984" y="1536"/>
              <a:chExt cx="589" cy="720"/>
            </a:xfrm>
          </p:grpSpPr>
          <p:sp>
            <p:nvSpPr>
              <p:cNvPr id="34" name="Freeform 32">
                <a:extLst>
                  <a:ext uri="{FF2B5EF4-FFF2-40B4-BE49-F238E27FC236}">
                    <a16:creationId xmlns:a16="http://schemas.microsoft.com/office/drawing/2014/main" id="{92C687A8-5DB0-4BE6-B396-F5C256E951D3}"/>
                  </a:ext>
                </a:extLst>
              </p:cNvPr>
              <p:cNvSpPr>
                <a:spLocks noChangeAspect="1"/>
              </p:cNvSpPr>
              <p:nvPr/>
            </p:nvSpPr>
            <p:spPr bwMode="auto">
              <a:xfrm>
                <a:off x="4176" y="1536"/>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5" name="Freeform 33">
                <a:extLst>
                  <a:ext uri="{FF2B5EF4-FFF2-40B4-BE49-F238E27FC236}">
                    <a16:creationId xmlns:a16="http://schemas.microsoft.com/office/drawing/2014/main" id="{3C1F08F1-3BE0-4321-BB23-84541801280B}"/>
                  </a:ext>
                </a:extLst>
              </p:cNvPr>
              <p:cNvSpPr>
                <a:spLocks noChangeAspect="1"/>
              </p:cNvSpPr>
              <p:nvPr/>
            </p:nvSpPr>
            <p:spPr bwMode="auto">
              <a:xfrm>
                <a:off x="4272" y="1920"/>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6" name="Freeform 34">
                <a:extLst>
                  <a:ext uri="{FF2B5EF4-FFF2-40B4-BE49-F238E27FC236}">
                    <a16:creationId xmlns:a16="http://schemas.microsoft.com/office/drawing/2014/main" id="{533CB8DC-85B3-46EC-B626-F123B9B9ED70}"/>
                  </a:ext>
                </a:extLst>
              </p:cNvPr>
              <p:cNvSpPr>
                <a:spLocks noChangeAspect="1"/>
              </p:cNvSpPr>
              <p:nvPr/>
            </p:nvSpPr>
            <p:spPr bwMode="auto">
              <a:xfrm>
                <a:off x="4032" y="187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7" name="Freeform 35">
                <a:extLst>
                  <a:ext uri="{FF2B5EF4-FFF2-40B4-BE49-F238E27FC236}">
                    <a16:creationId xmlns:a16="http://schemas.microsoft.com/office/drawing/2014/main" id="{E1916974-7725-4BD2-B634-8A59EBE2BE10}"/>
                  </a:ext>
                </a:extLst>
              </p:cNvPr>
              <p:cNvSpPr>
                <a:spLocks noChangeAspect="1"/>
              </p:cNvSpPr>
              <p:nvPr/>
            </p:nvSpPr>
            <p:spPr bwMode="auto">
              <a:xfrm>
                <a:off x="4416" y="1728"/>
                <a:ext cx="120" cy="106"/>
              </a:xfrm>
              <a:custGeom>
                <a:avLst/>
                <a:gdLst>
                  <a:gd name="T0" fmla="*/ 37 w 120"/>
                  <a:gd name="T1" fmla="*/ 106 h 106"/>
                  <a:gd name="T2" fmla="*/ 4 w 120"/>
                  <a:gd name="T3" fmla="*/ 56 h 106"/>
                  <a:gd name="T4" fmla="*/ 65 w 120"/>
                  <a:gd name="T5" fmla="*/ 17 h 106"/>
                  <a:gd name="T6" fmla="*/ 120 w 120"/>
                  <a:gd name="T7" fmla="*/ 0 h 106"/>
                  <a:gd name="T8" fmla="*/ 0 60000 65536"/>
                  <a:gd name="T9" fmla="*/ 0 60000 65536"/>
                  <a:gd name="T10" fmla="*/ 0 60000 65536"/>
                  <a:gd name="T11" fmla="*/ 0 60000 65536"/>
                  <a:gd name="T12" fmla="*/ 0 w 120"/>
                  <a:gd name="T13" fmla="*/ 0 h 106"/>
                  <a:gd name="T14" fmla="*/ 120 w 120"/>
                  <a:gd name="T15" fmla="*/ 106 h 106"/>
                </a:gdLst>
                <a:ahLst/>
                <a:cxnLst>
                  <a:cxn ang="T8">
                    <a:pos x="T0" y="T1"/>
                  </a:cxn>
                  <a:cxn ang="T9">
                    <a:pos x="T2" y="T3"/>
                  </a:cxn>
                  <a:cxn ang="T10">
                    <a:pos x="T4" y="T5"/>
                  </a:cxn>
                  <a:cxn ang="T11">
                    <a:pos x="T6" y="T7"/>
                  </a:cxn>
                </a:cxnLst>
                <a:rect l="T12" t="T13" r="T14" b="T15"/>
                <a:pathLst>
                  <a:path w="120" h="106">
                    <a:moveTo>
                      <a:pt x="37" y="106"/>
                    </a:moveTo>
                    <a:cubicBezTo>
                      <a:pt x="22" y="90"/>
                      <a:pt x="12" y="77"/>
                      <a:pt x="4" y="56"/>
                    </a:cubicBezTo>
                    <a:cubicBezTo>
                      <a:pt x="14" y="8"/>
                      <a:pt x="0" y="34"/>
                      <a:pt x="65" y="17"/>
                    </a:cubicBezTo>
                    <a:cubicBezTo>
                      <a:pt x="84" y="12"/>
                      <a:pt x="120" y="0"/>
                      <a:pt x="120" y="0"/>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38" name="Freeform 36">
                <a:extLst>
                  <a:ext uri="{FF2B5EF4-FFF2-40B4-BE49-F238E27FC236}">
                    <a16:creationId xmlns:a16="http://schemas.microsoft.com/office/drawing/2014/main" id="{117948AA-5FC0-4135-BF97-ED80D16F0EF6}"/>
                  </a:ext>
                </a:extLst>
              </p:cNvPr>
              <p:cNvSpPr>
                <a:spLocks noChangeAspect="1"/>
              </p:cNvSpPr>
              <p:nvPr/>
            </p:nvSpPr>
            <p:spPr bwMode="auto">
              <a:xfrm>
                <a:off x="4128" y="1680"/>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39" name="Freeform 37">
                <a:extLst>
                  <a:ext uri="{FF2B5EF4-FFF2-40B4-BE49-F238E27FC236}">
                    <a16:creationId xmlns:a16="http://schemas.microsoft.com/office/drawing/2014/main" id="{D3F22F87-C4FA-4616-8AE9-7944B0A5D12F}"/>
                  </a:ext>
                </a:extLst>
              </p:cNvPr>
              <p:cNvSpPr>
                <a:spLocks noChangeAspect="1"/>
              </p:cNvSpPr>
              <p:nvPr/>
            </p:nvSpPr>
            <p:spPr bwMode="auto">
              <a:xfrm>
                <a:off x="4368" y="211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40" name="Freeform 38">
                <a:extLst>
                  <a:ext uri="{FF2B5EF4-FFF2-40B4-BE49-F238E27FC236}">
                    <a16:creationId xmlns:a16="http://schemas.microsoft.com/office/drawing/2014/main" id="{890579CA-4DB4-445E-91B9-448B3244755A}"/>
                  </a:ext>
                </a:extLst>
              </p:cNvPr>
              <p:cNvSpPr>
                <a:spLocks noChangeAspect="1"/>
              </p:cNvSpPr>
              <p:nvPr/>
            </p:nvSpPr>
            <p:spPr bwMode="auto">
              <a:xfrm>
                <a:off x="3984" y="1968"/>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41" name="Freeform 39">
                <a:extLst>
                  <a:ext uri="{FF2B5EF4-FFF2-40B4-BE49-F238E27FC236}">
                    <a16:creationId xmlns:a16="http://schemas.microsoft.com/office/drawing/2014/main" id="{B0B27838-D2FF-4128-8BF6-B726165ABED6}"/>
                  </a:ext>
                </a:extLst>
              </p:cNvPr>
              <p:cNvSpPr>
                <a:spLocks noChangeAspect="1"/>
              </p:cNvSpPr>
              <p:nvPr/>
            </p:nvSpPr>
            <p:spPr bwMode="auto">
              <a:xfrm>
                <a:off x="4128" y="1824"/>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2" name="Freeform 40">
                <a:extLst>
                  <a:ext uri="{FF2B5EF4-FFF2-40B4-BE49-F238E27FC236}">
                    <a16:creationId xmlns:a16="http://schemas.microsoft.com/office/drawing/2014/main" id="{C3FD6830-7CDD-4DD0-9123-6F5156DE398C}"/>
                  </a:ext>
                </a:extLst>
              </p:cNvPr>
              <p:cNvSpPr>
                <a:spLocks noChangeAspect="1"/>
              </p:cNvSpPr>
              <p:nvPr/>
            </p:nvSpPr>
            <p:spPr bwMode="auto">
              <a:xfrm>
                <a:off x="4416" y="1584"/>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3" name="Freeform 41">
                <a:extLst>
                  <a:ext uri="{FF2B5EF4-FFF2-40B4-BE49-F238E27FC236}">
                    <a16:creationId xmlns:a16="http://schemas.microsoft.com/office/drawing/2014/main" id="{1D6843C4-7A1F-4673-8376-20A8D8EF7455}"/>
                  </a:ext>
                </a:extLst>
              </p:cNvPr>
              <p:cNvSpPr>
                <a:spLocks noChangeAspect="1"/>
              </p:cNvSpPr>
              <p:nvPr/>
            </p:nvSpPr>
            <p:spPr bwMode="auto">
              <a:xfrm>
                <a:off x="4176" y="2064"/>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4" name="Freeform 42">
                <a:extLst>
                  <a:ext uri="{FF2B5EF4-FFF2-40B4-BE49-F238E27FC236}">
                    <a16:creationId xmlns:a16="http://schemas.microsoft.com/office/drawing/2014/main" id="{5D7B1C25-E955-4367-8B8F-A9C9FF341B57}"/>
                  </a:ext>
                </a:extLst>
              </p:cNvPr>
              <p:cNvSpPr>
                <a:spLocks noChangeAspect="1"/>
              </p:cNvSpPr>
              <p:nvPr/>
            </p:nvSpPr>
            <p:spPr bwMode="auto">
              <a:xfrm>
                <a:off x="4368" y="2064"/>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5" name="Freeform 43">
                <a:extLst>
                  <a:ext uri="{FF2B5EF4-FFF2-40B4-BE49-F238E27FC236}">
                    <a16:creationId xmlns:a16="http://schemas.microsoft.com/office/drawing/2014/main" id="{3095AA1A-D6F5-47AA-8AE5-7C971EC93227}"/>
                  </a:ext>
                </a:extLst>
              </p:cNvPr>
              <p:cNvSpPr>
                <a:spLocks noChangeAspect="1"/>
              </p:cNvSpPr>
              <p:nvPr/>
            </p:nvSpPr>
            <p:spPr bwMode="auto">
              <a:xfrm>
                <a:off x="4128" y="2016"/>
                <a:ext cx="122" cy="74"/>
              </a:xfrm>
              <a:custGeom>
                <a:avLst/>
                <a:gdLst>
                  <a:gd name="T0" fmla="*/ 0 w 122"/>
                  <a:gd name="T1" fmla="*/ 74 h 74"/>
                  <a:gd name="T2" fmla="*/ 122 w 122"/>
                  <a:gd name="T3" fmla="*/ 7 h 74"/>
                  <a:gd name="T4" fmla="*/ 0 60000 65536"/>
                  <a:gd name="T5" fmla="*/ 0 60000 65536"/>
                  <a:gd name="T6" fmla="*/ 0 w 122"/>
                  <a:gd name="T7" fmla="*/ 0 h 74"/>
                  <a:gd name="T8" fmla="*/ 122 w 122"/>
                  <a:gd name="T9" fmla="*/ 74 h 74"/>
                </a:gdLst>
                <a:ahLst/>
                <a:cxnLst>
                  <a:cxn ang="T4">
                    <a:pos x="T0" y="T1"/>
                  </a:cxn>
                  <a:cxn ang="T5">
                    <a:pos x="T2" y="T3"/>
                  </a:cxn>
                </a:cxnLst>
                <a:rect l="T6" t="T7" r="T8" b="T9"/>
                <a:pathLst>
                  <a:path w="122" h="74">
                    <a:moveTo>
                      <a:pt x="0" y="74"/>
                    </a:moveTo>
                    <a:cubicBezTo>
                      <a:pt x="21" y="0"/>
                      <a:pt x="45" y="7"/>
                      <a:pt x="122" y="7"/>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6" name="Freeform 44">
                <a:extLst>
                  <a:ext uri="{FF2B5EF4-FFF2-40B4-BE49-F238E27FC236}">
                    <a16:creationId xmlns:a16="http://schemas.microsoft.com/office/drawing/2014/main" id="{EC1D1F2B-29FF-4A43-BADE-2287378A3540}"/>
                  </a:ext>
                </a:extLst>
              </p:cNvPr>
              <p:cNvSpPr>
                <a:spLocks noChangeAspect="1"/>
              </p:cNvSpPr>
              <p:nvPr/>
            </p:nvSpPr>
            <p:spPr bwMode="auto">
              <a:xfrm>
                <a:off x="4320" y="1776"/>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7" name="Freeform 45">
                <a:extLst>
                  <a:ext uri="{FF2B5EF4-FFF2-40B4-BE49-F238E27FC236}">
                    <a16:creationId xmlns:a16="http://schemas.microsoft.com/office/drawing/2014/main" id="{26B7954F-4828-4BF1-9C9F-29CBBC99CFA8}"/>
                  </a:ext>
                </a:extLst>
              </p:cNvPr>
              <p:cNvSpPr>
                <a:spLocks noChangeAspect="1"/>
              </p:cNvSpPr>
              <p:nvPr/>
            </p:nvSpPr>
            <p:spPr bwMode="auto">
              <a:xfrm>
                <a:off x="4032" y="1632"/>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8" name="Freeform 46">
                <a:extLst>
                  <a:ext uri="{FF2B5EF4-FFF2-40B4-BE49-F238E27FC236}">
                    <a16:creationId xmlns:a16="http://schemas.microsoft.com/office/drawing/2014/main" id="{6B429673-2515-42C5-9235-A6294CBF1E90}"/>
                  </a:ext>
                </a:extLst>
              </p:cNvPr>
              <p:cNvSpPr>
                <a:spLocks noChangeAspect="1"/>
              </p:cNvSpPr>
              <p:nvPr/>
            </p:nvSpPr>
            <p:spPr bwMode="auto">
              <a:xfrm>
                <a:off x="4224" y="2016"/>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9" name="Freeform 47">
                <a:extLst>
                  <a:ext uri="{FF2B5EF4-FFF2-40B4-BE49-F238E27FC236}">
                    <a16:creationId xmlns:a16="http://schemas.microsoft.com/office/drawing/2014/main" id="{11864CBB-326F-4416-9FA4-FD62E2FCCEB7}"/>
                  </a:ext>
                </a:extLst>
              </p:cNvPr>
              <p:cNvSpPr>
                <a:spLocks noChangeAspect="1"/>
              </p:cNvSpPr>
              <p:nvPr/>
            </p:nvSpPr>
            <p:spPr bwMode="auto">
              <a:xfrm>
                <a:off x="4416" y="1632"/>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50" name="Freeform 48">
                <a:extLst>
                  <a:ext uri="{FF2B5EF4-FFF2-40B4-BE49-F238E27FC236}">
                    <a16:creationId xmlns:a16="http://schemas.microsoft.com/office/drawing/2014/main" id="{387ACDFB-40A3-40EA-9E5F-780BDA032063}"/>
                  </a:ext>
                </a:extLst>
              </p:cNvPr>
              <p:cNvSpPr>
                <a:spLocks noChangeAspect="1"/>
              </p:cNvSpPr>
              <p:nvPr/>
            </p:nvSpPr>
            <p:spPr bwMode="auto">
              <a:xfrm>
                <a:off x="4320" y="1776"/>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808080"/>
                </a:solidFill>
                <a:round/>
                <a:headEnd/>
                <a:tailEnd/>
              </a:ln>
            </p:spPr>
            <p:txBody>
              <a:bodyPr/>
              <a:lstStyle/>
              <a:p>
                <a:pPr>
                  <a:defRPr/>
                </a:pPr>
                <a:endParaRPr lang="en-US">
                  <a:solidFill>
                    <a:srgbClr val="003366"/>
                  </a:solidFill>
                </a:endParaRPr>
              </a:p>
            </p:txBody>
          </p:sp>
          <p:sp>
            <p:nvSpPr>
              <p:cNvPr id="51" name="Freeform 49">
                <a:extLst>
                  <a:ext uri="{FF2B5EF4-FFF2-40B4-BE49-F238E27FC236}">
                    <a16:creationId xmlns:a16="http://schemas.microsoft.com/office/drawing/2014/main" id="{BC4B7C51-00D4-40E2-A363-C2C59F87263A}"/>
                  </a:ext>
                </a:extLst>
              </p:cNvPr>
              <p:cNvSpPr>
                <a:spLocks noChangeAspect="1"/>
              </p:cNvSpPr>
              <p:nvPr/>
            </p:nvSpPr>
            <p:spPr bwMode="auto">
              <a:xfrm>
                <a:off x="4320" y="1872"/>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808080"/>
                </a:solidFill>
                <a:round/>
                <a:headEnd/>
                <a:tailEnd/>
              </a:ln>
            </p:spPr>
            <p:txBody>
              <a:bodyPr/>
              <a:lstStyle/>
              <a:p>
                <a:pPr>
                  <a:defRPr/>
                </a:pPr>
                <a:endParaRPr lang="en-US">
                  <a:solidFill>
                    <a:srgbClr val="003366"/>
                  </a:solidFill>
                </a:endParaRPr>
              </a:p>
            </p:txBody>
          </p:sp>
          <p:sp>
            <p:nvSpPr>
              <p:cNvPr id="52" name="Freeform 50">
                <a:extLst>
                  <a:ext uri="{FF2B5EF4-FFF2-40B4-BE49-F238E27FC236}">
                    <a16:creationId xmlns:a16="http://schemas.microsoft.com/office/drawing/2014/main" id="{7007E857-AD37-4619-8084-B64B0B2985CD}"/>
                  </a:ext>
                </a:extLst>
              </p:cNvPr>
              <p:cNvSpPr>
                <a:spLocks noChangeAspect="1"/>
              </p:cNvSpPr>
              <p:nvPr/>
            </p:nvSpPr>
            <p:spPr bwMode="auto">
              <a:xfrm>
                <a:off x="4512" y="2064"/>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808080"/>
                </a:solidFill>
                <a:round/>
                <a:headEnd/>
                <a:tailEnd/>
              </a:ln>
            </p:spPr>
            <p:txBody>
              <a:bodyPr/>
              <a:lstStyle/>
              <a:p>
                <a:pPr>
                  <a:defRPr/>
                </a:pPr>
                <a:endParaRPr lang="en-US">
                  <a:solidFill>
                    <a:srgbClr val="003366"/>
                  </a:solidFill>
                </a:endParaRPr>
              </a:p>
            </p:txBody>
          </p:sp>
        </p:grpSp>
        <p:sp>
          <p:nvSpPr>
            <p:cNvPr id="33" name="AutoShape 51">
              <a:extLst>
                <a:ext uri="{FF2B5EF4-FFF2-40B4-BE49-F238E27FC236}">
                  <a16:creationId xmlns:a16="http://schemas.microsoft.com/office/drawing/2014/main" id="{A5631C84-F46A-45AC-A9E9-DEFF93011B98}"/>
                </a:ext>
              </a:extLst>
            </p:cNvPr>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p:spPr>
          <p:txBody>
            <a:bodyPr wrap="none" anchor="ctr"/>
            <a:lstStyle/>
            <a:p>
              <a:pPr>
                <a:defRPr/>
              </a:pPr>
              <a:endParaRPr lang="en-US" sz="2800">
                <a:solidFill>
                  <a:srgbClr val="003366"/>
                </a:solidFill>
              </a:endParaRPr>
            </a:p>
          </p:txBody>
        </p:sp>
      </p:grpSp>
      <p:grpSp>
        <p:nvGrpSpPr>
          <p:cNvPr id="53" name="Group 52">
            <a:extLst>
              <a:ext uri="{FF2B5EF4-FFF2-40B4-BE49-F238E27FC236}">
                <a16:creationId xmlns:a16="http://schemas.microsoft.com/office/drawing/2014/main" id="{055A6873-C71D-4783-ACC4-0C7DE9D3A178}"/>
              </a:ext>
            </a:extLst>
          </p:cNvPr>
          <p:cNvGrpSpPr>
            <a:grpSpLocks/>
          </p:cNvGrpSpPr>
          <p:nvPr/>
        </p:nvGrpSpPr>
        <p:grpSpPr bwMode="auto">
          <a:xfrm>
            <a:off x="5160964" y="2014538"/>
            <a:ext cx="3036887" cy="2100262"/>
            <a:chOff x="2291" y="1605"/>
            <a:chExt cx="1913" cy="1323"/>
          </a:xfrm>
        </p:grpSpPr>
        <p:graphicFrame>
          <p:nvGraphicFramePr>
            <p:cNvPr id="54" name="Object 53">
              <a:extLst>
                <a:ext uri="{FF2B5EF4-FFF2-40B4-BE49-F238E27FC236}">
                  <a16:creationId xmlns:a16="http://schemas.microsoft.com/office/drawing/2014/main" id="{BA2AE54B-4EC4-4655-AD49-150C801BFD0B}"/>
                </a:ext>
              </a:extLst>
            </p:cNvPr>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54" name="Object 53">
                          <a:extLst>
                            <a:ext uri="{FF2B5EF4-FFF2-40B4-BE49-F238E27FC236}">
                              <a16:creationId xmlns:a16="http://schemas.microsoft.com/office/drawing/2014/main" id="{BA2AE54B-4EC4-4655-AD49-150C801BF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5" name="Text Box 54">
              <a:extLst>
                <a:ext uri="{FF2B5EF4-FFF2-40B4-BE49-F238E27FC236}">
                  <a16:creationId xmlns:a16="http://schemas.microsoft.com/office/drawing/2014/main" id="{E919CB14-B15E-4E37-AC57-66A750B01966}"/>
                </a:ext>
              </a:extLst>
            </p:cNvPr>
            <p:cNvSpPr txBox="1">
              <a:spLocks noChangeArrowheads="1"/>
            </p:cNvSpPr>
            <p:nvPr/>
          </p:nvSpPr>
          <p:spPr bwMode="auto">
            <a:xfrm>
              <a:off x="3194" y="2601"/>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MS</a:t>
              </a:r>
            </a:p>
          </p:txBody>
        </p:sp>
        <p:sp>
          <p:nvSpPr>
            <p:cNvPr id="56" name="Freeform 55">
              <a:extLst>
                <a:ext uri="{FF2B5EF4-FFF2-40B4-BE49-F238E27FC236}">
                  <a16:creationId xmlns:a16="http://schemas.microsoft.com/office/drawing/2014/main" id="{C6E4FA40-6FDD-4FF9-89FE-8C4DCE4520CF}"/>
                </a:ext>
              </a:extLst>
            </p:cNvPr>
            <p:cNvSpPr>
              <a:spLocks/>
            </p:cNvSpPr>
            <p:nvPr/>
          </p:nvSpPr>
          <p:spPr bwMode="auto">
            <a:xfrm>
              <a:off x="2291" y="1745"/>
              <a:ext cx="1315" cy="443"/>
            </a:xfrm>
            <a:custGeom>
              <a:avLst/>
              <a:gdLst>
                <a:gd name="T0" fmla="*/ 0 w 1560"/>
                <a:gd name="T1" fmla="*/ 2 h 579"/>
                <a:gd name="T2" fmla="*/ 5 w 1560"/>
                <a:gd name="T3" fmla="*/ 2 h 579"/>
                <a:gd name="T4" fmla="*/ 13 w 1560"/>
                <a:gd name="T5" fmla="*/ 2 h 579"/>
                <a:gd name="T6" fmla="*/ 21 w 1560"/>
                <a:gd name="T7" fmla="*/ 2 h 579"/>
                <a:gd name="T8" fmla="*/ 27 w 1560"/>
                <a:gd name="T9" fmla="*/ 2 h 579"/>
                <a:gd name="T10" fmla="*/ 30 w 1560"/>
                <a:gd name="T11" fmla="*/ 2 h 579"/>
                <a:gd name="T12" fmla="*/ 0 60000 65536"/>
                <a:gd name="T13" fmla="*/ 0 60000 65536"/>
                <a:gd name="T14" fmla="*/ 0 60000 65536"/>
                <a:gd name="T15" fmla="*/ 0 60000 65536"/>
                <a:gd name="T16" fmla="*/ 0 60000 65536"/>
                <a:gd name="T17" fmla="*/ 0 60000 65536"/>
                <a:gd name="T18" fmla="*/ 0 w 1560"/>
                <a:gd name="T19" fmla="*/ 0 h 579"/>
                <a:gd name="T20" fmla="*/ 1560 w 1560"/>
                <a:gd name="T21" fmla="*/ 579 h 579"/>
              </a:gdLst>
              <a:ahLst/>
              <a:cxnLst>
                <a:cxn ang="T12">
                  <a:pos x="T0" y="T1"/>
                </a:cxn>
                <a:cxn ang="T13">
                  <a:pos x="T2" y="T3"/>
                </a:cxn>
                <a:cxn ang="T14">
                  <a:pos x="T4" y="T5"/>
                </a:cxn>
                <a:cxn ang="T15">
                  <a:pos x="T6" y="T7"/>
                </a:cxn>
                <a:cxn ang="T16">
                  <a:pos x="T8" y="T9"/>
                </a:cxn>
                <a:cxn ang="T17">
                  <a:pos x="T10" y="T11"/>
                </a:cxn>
              </a:cxnLst>
              <a:rect l="T18" t="T19" r="T20" b="T21"/>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a:solidFill>
                <a:srgbClr val="FF9900"/>
              </a:solidFill>
              <a:round/>
              <a:headEnd/>
              <a:tailEnd type="arrow" w="med" len="med"/>
            </a:ln>
          </p:spPr>
          <p:txBody>
            <a:bodyPr/>
            <a:lstStyle/>
            <a:p>
              <a:pPr>
                <a:defRPr/>
              </a:pPr>
              <a:endParaRPr lang="en-US">
                <a:solidFill>
                  <a:srgbClr val="003366"/>
                </a:solidFill>
              </a:endParaRPr>
            </a:p>
          </p:txBody>
        </p:sp>
      </p:grpSp>
      <p:grpSp>
        <p:nvGrpSpPr>
          <p:cNvPr id="57" name="Group 56">
            <a:extLst>
              <a:ext uri="{FF2B5EF4-FFF2-40B4-BE49-F238E27FC236}">
                <a16:creationId xmlns:a16="http://schemas.microsoft.com/office/drawing/2014/main" id="{75A1C324-E257-4939-BCEE-421A6D2FB5DB}"/>
              </a:ext>
            </a:extLst>
          </p:cNvPr>
          <p:cNvGrpSpPr>
            <a:grpSpLocks/>
          </p:cNvGrpSpPr>
          <p:nvPr/>
        </p:nvGrpSpPr>
        <p:grpSpPr bwMode="auto">
          <a:xfrm>
            <a:off x="7140575" y="1892301"/>
            <a:ext cx="2698750" cy="2640013"/>
            <a:chOff x="3538" y="1528"/>
            <a:chExt cx="1700" cy="1663"/>
          </a:xfrm>
        </p:grpSpPr>
        <p:sp>
          <p:nvSpPr>
            <p:cNvPr id="58" name="Text Box 57">
              <a:extLst>
                <a:ext uri="{FF2B5EF4-FFF2-40B4-BE49-F238E27FC236}">
                  <a16:creationId xmlns:a16="http://schemas.microsoft.com/office/drawing/2014/main" id="{9951B5B5-B401-4F49-AC87-26EFCF7954F8}"/>
                </a:ext>
              </a:extLst>
            </p:cNvPr>
            <p:cNvSpPr txBox="1">
              <a:spLocks noChangeArrowheads="1"/>
            </p:cNvSpPr>
            <p:nvPr/>
          </p:nvSpPr>
          <p:spPr bwMode="auto">
            <a:xfrm>
              <a:off x="4332" y="1528"/>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MS/MS</a:t>
              </a:r>
            </a:p>
          </p:txBody>
        </p:sp>
        <p:sp>
          <p:nvSpPr>
            <p:cNvPr id="59" name="Text Box 58">
              <a:extLst>
                <a:ext uri="{FF2B5EF4-FFF2-40B4-BE49-F238E27FC236}">
                  <a16:creationId xmlns:a16="http://schemas.microsoft.com/office/drawing/2014/main" id="{51D446D1-9947-4A26-AA63-47A86BAFC04F}"/>
                </a:ext>
              </a:extLst>
            </p:cNvPr>
            <p:cNvSpPr txBox="1">
              <a:spLocks noChangeArrowheads="1"/>
            </p:cNvSpPr>
            <p:nvPr/>
          </p:nvSpPr>
          <p:spPr bwMode="auto">
            <a:xfrm>
              <a:off x="3538" y="1640"/>
              <a:ext cx="178" cy="192"/>
            </a:xfrm>
            <a:prstGeom prst="rect">
              <a:avLst/>
            </a:prstGeom>
            <a:noFill/>
            <a:ln w="9525">
              <a:noFill/>
              <a:miter lim="800000"/>
              <a:headEnd/>
              <a:tailEnd/>
            </a:ln>
          </p:spPr>
          <p:txBody>
            <a:bodyPr wrap="none">
              <a:spAutoFit/>
            </a:bodyPr>
            <a:lstStyle/>
            <a:p>
              <a:pPr>
                <a:defRPr/>
              </a:pPr>
              <a:r>
                <a:rPr lang="en-US" sz="1400">
                  <a:solidFill>
                    <a:srgbClr val="FFFFFF"/>
                  </a:solidFill>
                </a:rPr>
                <a:t>1</a:t>
              </a:r>
            </a:p>
          </p:txBody>
        </p:sp>
        <p:grpSp>
          <p:nvGrpSpPr>
            <p:cNvPr id="60" name="Group 59">
              <a:extLst>
                <a:ext uri="{FF2B5EF4-FFF2-40B4-BE49-F238E27FC236}">
                  <a16:creationId xmlns:a16="http://schemas.microsoft.com/office/drawing/2014/main" id="{456CCF45-C3AD-4035-AE0A-E2CA991472EF}"/>
                </a:ext>
              </a:extLst>
            </p:cNvPr>
            <p:cNvGrpSpPr>
              <a:grpSpLocks/>
            </p:cNvGrpSpPr>
            <p:nvPr/>
          </p:nvGrpSpPr>
          <p:grpSpPr bwMode="auto">
            <a:xfrm>
              <a:off x="4309" y="2616"/>
              <a:ext cx="708" cy="575"/>
              <a:chOff x="4309" y="2772"/>
              <a:chExt cx="708" cy="575"/>
            </a:xfrm>
          </p:grpSpPr>
          <p:graphicFrame>
            <p:nvGraphicFramePr>
              <p:cNvPr id="61" name="Object 60">
                <a:extLst>
                  <a:ext uri="{FF2B5EF4-FFF2-40B4-BE49-F238E27FC236}">
                    <a16:creationId xmlns:a16="http://schemas.microsoft.com/office/drawing/2014/main" id="{399416D2-9C79-4B10-A4F6-55993013A443}"/>
                  </a:ext>
                </a:extLst>
              </p:cNvPr>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61" name="Object 60">
                            <a:extLst>
                              <a:ext uri="{FF2B5EF4-FFF2-40B4-BE49-F238E27FC236}">
                                <a16:creationId xmlns:a16="http://schemas.microsoft.com/office/drawing/2014/main" id="{399416D2-9C79-4B10-A4F6-55993013A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2" name="Text Box 61">
                <a:extLst>
                  <a:ext uri="{FF2B5EF4-FFF2-40B4-BE49-F238E27FC236}">
                    <a16:creationId xmlns:a16="http://schemas.microsoft.com/office/drawing/2014/main" id="{32D90784-6445-415E-B37B-92980A8D63CC}"/>
                  </a:ext>
                </a:extLst>
              </p:cNvPr>
              <p:cNvSpPr txBox="1">
                <a:spLocks noChangeArrowheads="1"/>
              </p:cNvSpPr>
              <p:nvPr/>
            </p:nvSpPr>
            <p:spPr bwMode="auto">
              <a:xfrm>
                <a:off x="4743" y="2798"/>
                <a:ext cx="243" cy="330"/>
              </a:xfrm>
              <a:prstGeom prst="rect">
                <a:avLst/>
              </a:prstGeom>
              <a:noFill/>
              <a:ln w="9525">
                <a:noFill/>
                <a:miter lim="800000"/>
                <a:headEnd/>
                <a:tailEnd/>
              </a:ln>
            </p:spPr>
            <p:txBody>
              <a:bodyPr wrap="none">
                <a:spAutoFit/>
              </a:bodyPr>
              <a:lstStyle/>
              <a:p>
                <a:pPr>
                  <a:defRPr/>
                </a:pPr>
                <a:r>
                  <a:rPr lang="en-US" sz="2800">
                    <a:solidFill>
                      <a:srgbClr val="FFFFFF"/>
                    </a:solidFill>
                  </a:rPr>
                  <a:t>1</a:t>
                </a:r>
              </a:p>
            </p:txBody>
          </p:sp>
        </p:grpSp>
      </p:grpSp>
      <p:grpSp>
        <p:nvGrpSpPr>
          <p:cNvPr id="63" name="Group 62">
            <a:extLst>
              <a:ext uri="{FF2B5EF4-FFF2-40B4-BE49-F238E27FC236}">
                <a16:creationId xmlns:a16="http://schemas.microsoft.com/office/drawing/2014/main" id="{7D715385-0E51-4FDA-8441-1D74300A1A02}"/>
              </a:ext>
            </a:extLst>
          </p:cNvPr>
          <p:cNvGrpSpPr>
            <a:grpSpLocks/>
          </p:cNvGrpSpPr>
          <p:nvPr/>
        </p:nvGrpSpPr>
        <p:grpSpPr bwMode="auto">
          <a:xfrm>
            <a:off x="7362826" y="2041526"/>
            <a:ext cx="2466975" cy="1914525"/>
            <a:chOff x="3678" y="1622"/>
            <a:chExt cx="1554" cy="1206"/>
          </a:xfrm>
        </p:grpSpPr>
        <p:sp>
          <p:nvSpPr>
            <p:cNvPr id="64" name="Text Box 63">
              <a:extLst>
                <a:ext uri="{FF2B5EF4-FFF2-40B4-BE49-F238E27FC236}">
                  <a16:creationId xmlns:a16="http://schemas.microsoft.com/office/drawing/2014/main" id="{82BBBD9C-8DE6-45C9-8E52-C17BF4A3625D}"/>
                </a:ext>
              </a:extLst>
            </p:cNvPr>
            <p:cNvSpPr txBox="1">
              <a:spLocks noChangeArrowheads="1"/>
            </p:cNvSpPr>
            <p:nvPr/>
          </p:nvSpPr>
          <p:spPr bwMode="auto">
            <a:xfrm>
              <a:off x="3678" y="1622"/>
              <a:ext cx="178" cy="192"/>
            </a:xfrm>
            <a:prstGeom prst="rect">
              <a:avLst/>
            </a:prstGeom>
            <a:noFill/>
            <a:ln w="9525">
              <a:noFill/>
              <a:miter lim="800000"/>
              <a:headEnd/>
              <a:tailEnd/>
            </a:ln>
          </p:spPr>
          <p:txBody>
            <a:bodyPr wrap="none">
              <a:spAutoFit/>
            </a:bodyPr>
            <a:lstStyle/>
            <a:p>
              <a:pPr>
                <a:defRPr/>
              </a:pPr>
              <a:r>
                <a:rPr lang="en-US" sz="1400">
                  <a:solidFill>
                    <a:srgbClr val="FFFFFF"/>
                  </a:solidFill>
                </a:rPr>
                <a:t>2</a:t>
              </a:r>
            </a:p>
          </p:txBody>
        </p:sp>
        <p:grpSp>
          <p:nvGrpSpPr>
            <p:cNvPr id="65" name="Group 64">
              <a:extLst>
                <a:ext uri="{FF2B5EF4-FFF2-40B4-BE49-F238E27FC236}">
                  <a16:creationId xmlns:a16="http://schemas.microsoft.com/office/drawing/2014/main" id="{E5C085AE-1AF9-44BD-9371-0712491FBF3B}"/>
                </a:ext>
              </a:extLst>
            </p:cNvPr>
            <p:cNvGrpSpPr>
              <a:grpSpLocks/>
            </p:cNvGrpSpPr>
            <p:nvPr/>
          </p:nvGrpSpPr>
          <p:grpSpPr bwMode="auto">
            <a:xfrm>
              <a:off x="4490" y="2211"/>
              <a:ext cx="742" cy="617"/>
              <a:chOff x="4490" y="2367"/>
              <a:chExt cx="742" cy="617"/>
            </a:xfrm>
          </p:grpSpPr>
          <p:graphicFrame>
            <p:nvGraphicFramePr>
              <p:cNvPr id="66" name="Object 65">
                <a:extLst>
                  <a:ext uri="{FF2B5EF4-FFF2-40B4-BE49-F238E27FC236}">
                    <a16:creationId xmlns:a16="http://schemas.microsoft.com/office/drawing/2014/main" id="{63A15310-EE53-4393-9731-2D3A8FBF4706}"/>
                  </a:ext>
                </a:extLst>
              </p:cNvPr>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66" name="Object 65">
                            <a:extLst>
                              <a:ext uri="{FF2B5EF4-FFF2-40B4-BE49-F238E27FC236}">
                                <a16:creationId xmlns:a16="http://schemas.microsoft.com/office/drawing/2014/main" id="{63A15310-EE53-4393-9731-2D3A8FBF47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7" name="Text Box 66">
                <a:extLst>
                  <a:ext uri="{FF2B5EF4-FFF2-40B4-BE49-F238E27FC236}">
                    <a16:creationId xmlns:a16="http://schemas.microsoft.com/office/drawing/2014/main" id="{271E86C7-D0A4-42A4-A115-F6C24CC68F7C}"/>
                  </a:ext>
                </a:extLst>
              </p:cNvPr>
              <p:cNvSpPr txBox="1">
                <a:spLocks noChangeArrowheads="1"/>
              </p:cNvSpPr>
              <p:nvPr/>
            </p:nvSpPr>
            <p:spPr bwMode="auto">
              <a:xfrm>
                <a:off x="4989" y="2367"/>
                <a:ext cx="243" cy="330"/>
              </a:xfrm>
              <a:prstGeom prst="rect">
                <a:avLst/>
              </a:prstGeom>
              <a:noFill/>
              <a:ln w="9525">
                <a:noFill/>
                <a:miter lim="800000"/>
                <a:headEnd/>
                <a:tailEnd/>
              </a:ln>
            </p:spPr>
            <p:txBody>
              <a:bodyPr wrap="none">
                <a:spAutoFit/>
              </a:bodyPr>
              <a:lstStyle/>
              <a:p>
                <a:pPr>
                  <a:defRPr/>
                </a:pPr>
                <a:r>
                  <a:rPr lang="en-US" sz="2800">
                    <a:solidFill>
                      <a:srgbClr val="FFFFFF"/>
                    </a:solidFill>
                  </a:rPr>
                  <a:t>2</a:t>
                </a:r>
              </a:p>
            </p:txBody>
          </p:sp>
        </p:grpSp>
      </p:grpSp>
      <p:grpSp>
        <p:nvGrpSpPr>
          <p:cNvPr id="68" name="Group 67">
            <a:extLst>
              <a:ext uri="{FF2B5EF4-FFF2-40B4-BE49-F238E27FC236}">
                <a16:creationId xmlns:a16="http://schemas.microsoft.com/office/drawing/2014/main" id="{3637BF74-ABEB-4EC2-B3B7-176D1B49457F}"/>
              </a:ext>
            </a:extLst>
          </p:cNvPr>
          <p:cNvGrpSpPr>
            <a:grpSpLocks/>
          </p:cNvGrpSpPr>
          <p:nvPr/>
        </p:nvGrpSpPr>
        <p:grpSpPr bwMode="auto">
          <a:xfrm>
            <a:off x="7527926" y="2047875"/>
            <a:ext cx="2524126" cy="1296988"/>
            <a:chOff x="3782" y="1626"/>
            <a:chExt cx="1590" cy="817"/>
          </a:xfrm>
        </p:grpSpPr>
        <p:sp>
          <p:nvSpPr>
            <p:cNvPr id="69" name="Text Box 68">
              <a:extLst>
                <a:ext uri="{FF2B5EF4-FFF2-40B4-BE49-F238E27FC236}">
                  <a16:creationId xmlns:a16="http://schemas.microsoft.com/office/drawing/2014/main" id="{56A48151-1352-4220-B70F-0355766F2D64}"/>
                </a:ext>
              </a:extLst>
            </p:cNvPr>
            <p:cNvSpPr txBox="1">
              <a:spLocks noChangeArrowheads="1"/>
            </p:cNvSpPr>
            <p:nvPr/>
          </p:nvSpPr>
          <p:spPr bwMode="auto">
            <a:xfrm>
              <a:off x="3782" y="1626"/>
              <a:ext cx="178" cy="192"/>
            </a:xfrm>
            <a:prstGeom prst="rect">
              <a:avLst/>
            </a:prstGeom>
            <a:noFill/>
            <a:ln w="9525">
              <a:noFill/>
              <a:miter lim="800000"/>
              <a:headEnd/>
              <a:tailEnd/>
            </a:ln>
          </p:spPr>
          <p:txBody>
            <a:bodyPr wrap="none">
              <a:spAutoFit/>
            </a:bodyPr>
            <a:lstStyle/>
            <a:p>
              <a:pPr>
                <a:defRPr/>
              </a:pPr>
              <a:r>
                <a:rPr lang="en-US" sz="1400">
                  <a:solidFill>
                    <a:srgbClr val="FFFFFF"/>
                  </a:solidFill>
                </a:rPr>
                <a:t>3</a:t>
              </a:r>
            </a:p>
          </p:txBody>
        </p:sp>
        <p:grpSp>
          <p:nvGrpSpPr>
            <p:cNvPr id="70" name="Group 69">
              <a:extLst>
                <a:ext uri="{FF2B5EF4-FFF2-40B4-BE49-F238E27FC236}">
                  <a16:creationId xmlns:a16="http://schemas.microsoft.com/office/drawing/2014/main" id="{323DF922-959D-4668-9717-7725A110F897}"/>
                </a:ext>
              </a:extLst>
            </p:cNvPr>
            <p:cNvGrpSpPr>
              <a:grpSpLocks/>
            </p:cNvGrpSpPr>
            <p:nvPr/>
          </p:nvGrpSpPr>
          <p:grpSpPr bwMode="auto">
            <a:xfrm>
              <a:off x="4672" y="1864"/>
              <a:ext cx="700" cy="579"/>
              <a:chOff x="4672" y="2020"/>
              <a:chExt cx="700" cy="579"/>
            </a:xfrm>
          </p:grpSpPr>
          <p:graphicFrame>
            <p:nvGraphicFramePr>
              <p:cNvPr id="71" name="Object 70">
                <a:extLst>
                  <a:ext uri="{FF2B5EF4-FFF2-40B4-BE49-F238E27FC236}">
                    <a16:creationId xmlns:a16="http://schemas.microsoft.com/office/drawing/2014/main" id="{5E3258AD-75B5-45F0-8D3A-9A179F078AEA}"/>
                  </a:ext>
                </a:extLst>
              </p:cNvPr>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71" name="Object 70">
                            <a:extLst>
                              <a:ext uri="{FF2B5EF4-FFF2-40B4-BE49-F238E27FC236}">
                                <a16:creationId xmlns:a16="http://schemas.microsoft.com/office/drawing/2014/main" id="{5E3258AD-75B5-45F0-8D3A-9A179F078A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2" name="Text Box 71">
                <a:extLst>
                  <a:ext uri="{FF2B5EF4-FFF2-40B4-BE49-F238E27FC236}">
                    <a16:creationId xmlns:a16="http://schemas.microsoft.com/office/drawing/2014/main" id="{2549ADD1-3AF4-4564-9D30-83117B95D64D}"/>
                  </a:ext>
                </a:extLst>
              </p:cNvPr>
              <p:cNvSpPr txBox="1">
                <a:spLocks noChangeArrowheads="1"/>
              </p:cNvSpPr>
              <p:nvPr/>
            </p:nvSpPr>
            <p:spPr bwMode="auto">
              <a:xfrm>
                <a:off x="5129" y="2020"/>
                <a:ext cx="243" cy="330"/>
              </a:xfrm>
              <a:prstGeom prst="rect">
                <a:avLst/>
              </a:prstGeom>
              <a:noFill/>
              <a:ln w="9525">
                <a:noFill/>
                <a:miter lim="800000"/>
                <a:headEnd/>
                <a:tailEnd/>
              </a:ln>
            </p:spPr>
            <p:txBody>
              <a:bodyPr wrap="none">
                <a:spAutoFit/>
              </a:bodyPr>
              <a:lstStyle/>
              <a:p>
                <a:pPr>
                  <a:defRPr/>
                </a:pPr>
                <a:r>
                  <a:rPr lang="en-US" sz="2800">
                    <a:solidFill>
                      <a:srgbClr val="FFFFFF"/>
                    </a:solidFill>
                  </a:rPr>
                  <a:t>3</a:t>
                </a:r>
              </a:p>
            </p:txBody>
          </p:sp>
        </p:grpSp>
      </p:grpSp>
    </p:spTree>
    <p:extLst>
      <p:ext uri="{BB962C8B-B14F-4D97-AF65-F5344CB8AC3E}">
        <p14:creationId xmlns:p14="http://schemas.microsoft.com/office/powerpoint/2010/main" val="10682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981200" y="188913"/>
            <a:ext cx="8229600" cy="563562"/>
          </a:xfrm>
        </p:spPr>
        <p:txBody>
          <a:bodyPr/>
          <a:lstStyle/>
          <a:p>
            <a:pPr eaLnBrk="1" hangingPunct="1"/>
            <a:r>
              <a:rPr lang="en-US"/>
              <a:t>These Mixtures are Complicated!</a:t>
            </a:r>
          </a:p>
        </p:txBody>
      </p:sp>
      <p:grpSp>
        <p:nvGrpSpPr>
          <p:cNvPr id="2" name="Group 6"/>
          <p:cNvGrpSpPr>
            <a:grpSpLocks/>
          </p:cNvGrpSpPr>
          <p:nvPr/>
        </p:nvGrpSpPr>
        <p:grpSpPr bwMode="auto">
          <a:xfrm>
            <a:off x="2346711" y="825500"/>
            <a:ext cx="7729152" cy="6009564"/>
            <a:chOff x="823372" y="721895"/>
            <a:chExt cx="7728111" cy="6009625"/>
          </a:xfrm>
        </p:grpSpPr>
        <p:pic>
          <p:nvPicPr>
            <p:cNvPr id="37905" name="Picture 3" descr="temp.png"/>
            <p:cNvPicPr>
              <a:picLocks noChangeAspect="1"/>
            </p:cNvPicPr>
            <p:nvPr/>
          </p:nvPicPr>
          <p:blipFill>
            <a:blip r:embed="rId2" cstate="print"/>
            <a:srcRect/>
            <a:stretch>
              <a:fillRect/>
            </a:stretch>
          </p:blipFill>
          <p:spPr bwMode="auto">
            <a:xfrm>
              <a:off x="897354" y="721895"/>
              <a:ext cx="7654129" cy="5769649"/>
            </a:xfrm>
            <a:prstGeom prst="rect">
              <a:avLst/>
            </a:prstGeom>
            <a:noFill/>
            <a:ln w="9525">
              <a:noFill/>
              <a:miter lim="800000"/>
              <a:headEnd/>
              <a:tailEnd/>
            </a:ln>
          </p:spPr>
        </p:pic>
        <p:sp>
          <p:nvSpPr>
            <p:cNvPr id="37906" name="TextBox 4"/>
            <p:cNvSpPr txBox="1">
              <a:spLocks noChangeArrowheads="1"/>
            </p:cNvSpPr>
            <p:nvPr/>
          </p:nvSpPr>
          <p:spPr bwMode="auto">
            <a:xfrm>
              <a:off x="3545306" y="6208295"/>
              <a:ext cx="1891097" cy="523225"/>
            </a:xfrm>
            <a:prstGeom prst="rect">
              <a:avLst/>
            </a:prstGeom>
            <a:noFill/>
            <a:ln w="9525">
              <a:noFill/>
              <a:miter lim="800000"/>
              <a:headEnd/>
              <a:tailEnd/>
            </a:ln>
          </p:spPr>
          <p:txBody>
            <a:bodyPr wrap="none">
              <a:spAutoFit/>
            </a:bodyPr>
            <a:lstStyle/>
            <a:p>
              <a:pPr>
                <a:defRPr/>
              </a:pPr>
              <a:r>
                <a:rPr lang="en-US" sz="2800">
                  <a:solidFill>
                    <a:srgbClr val="000000"/>
                  </a:solidFill>
                </a:rPr>
                <a:t>Time (Min)</a:t>
              </a:r>
            </a:p>
          </p:txBody>
        </p:sp>
        <p:sp>
          <p:nvSpPr>
            <p:cNvPr id="37907" name="TextBox 5"/>
            <p:cNvSpPr txBox="1">
              <a:spLocks noChangeArrowheads="1"/>
            </p:cNvSpPr>
            <p:nvPr/>
          </p:nvSpPr>
          <p:spPr bwMode="auto">
            <a:xfrm rot="16200000">
              <a:off x="703267" y="3283258"/>
              <a:ext cx="763359" cy="523150"/>
            </a:xfrm>
            <a:prstGeom prst="rect">
              <a:avLst/>
            </a:prstGeom>
            <a:noFill/>
            <a:ln w="9525">
              <a:noFill/>
              <a:miter lim="800000"/>
              <a:headEnd/>
              <a:tailEnd/>
            </a:ln>
          </p:spPr>
          <p:txBody>
            <a:bodyPr wrap="none">
              <a:spAutoFit/>
            </a:bodyPr>
            <a:lstStyle/>
            <a:p>
              <a:pPr>
                <a:defRPr/>
              </a:pPr>
              <a:r>
                <a:rPr lang="en-US" sz="2800">
                  <a:solidFill>
                    <a:srgbClr val="000000"/>
                  </a:solidFill>
                </a:rPr>
                <a:t>m/z</a:t>
              </a:r>
            </a:p>
          </p:txBody>
        </p:sp>
      </p:grpSp>
      <p:sp>
        <p:nvSpPr>
          <p:cNvPr id="8" name="Rectangle 7"/>
          <p:cNvSpPr/>
          <p:nvPr/>
        </p:nvSpPr>
        <p:spPr>
          <a:xfrm>
            <a:off x="3152273" y="753979"/>
            <a:ext cx="1211179" cy="304800"/>
          </a:xfrm>
          <a:prstGeom prst="rect">
            <a:avLst/>
          </a:prstGeom>
          <a:solidFill>
            <a:srgbClr val="00B0F0"/>
          </a:solidFill>
          <a:ln/>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1400" b="1" dirty="0">
                <a:solidFill>
                  <a:srgbClr val="000000"/>
                </a:solidFill>
                <a:latin typeface="Arial"/>
              </a:rPr>
              <a:t>MS Scan</a:t>
            </a:r>
          </a:p>
        </p:txBody>
      </p:sp>
      <p:sp>
        <p:nvSpPr>
          <p:cNvPr id="9" name="Rectangle 8"/>
          <p:cNvSpPr/>
          <p:nvPr/>
        </p:nvSpPr>
        <p:spPr>
          <a:xfrm>
            <a:off x="4443662" y="938463"/>
            <a:ext cx="1211179" cy="304800"/>
          </a:xfrm>
          <a:prstGeom prst="rect">
            <a:avLst/>
          </a:prstGeom>
          <a:solidFill>
            <a:srgbClr val="FFC000"/>
          </a:solidFill>
          <a:ln>
            <a:solidFill>
              <a:srgbClr val="FF9900"/>
            </a:solidFill>
          </a:ln>
          <a:effectLst>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sp>
        <p:nvSpPr>
          <p:cNvPr id="10" name="Rectangle 9"/>
          <p:cNvSpPr/>
          <p:nvPr/>
        </p:nvSpPr>
        <p:spPr>
          <a:xfrm>
            <a:off x="5719002" y="938464"/>
            <a:ext cx="1211179" cy="304800"/>
          </a:xfrm>
          <a:prstGeom prst="rect">
            <a:avLst/>
          </a:prstGeom>
          <a:solidFill>
            <a:srgbClr val="92D050"/>
          </a:solidFill>
          <a:ln>
            <a:solidFill>
              <a:srgbClr val="00B05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sp>
        <p:nvSpPr>
          <p:cNvPr id="11" name="Rectangle 10"/>
          <p:cNvSpPr/>
          <p:nvPr/>
        </p:nvSpPr>
        <p:spPr>
          <a:xfrm>
            <a:off x="6986328" y="938464"/>
            <a:ext cx="1211179" cy="304800"/>
          </a:xfrm>
          <a:prstGeom prst="rect">
            <a:avLst/>
          </a:prstGeom>
          <a:solidFill>
            <a:srgbClr val="FF7C8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cxnSp>
        <p:nvCxnSpPr>
          <p:cNvPr id="13" name="Straight Connector 12"/>
          <p:cNvCxnSpPr/>
          <p:nvPr/>
        </p:nvCxnSpPr>
        <p:spPr>
          <a:xfrm>
            <a:off x="3168650" y="1138239"/>
            <a:ext cx="1138238" cy="1587"/>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48330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Graph1.png"/>
          <p:cNvPicPr>
            <a:picLocks noChangeAspect="1"/>
          </p:cNvPicPr>
          <p:nvPr/>
        </p:nvPicPr>
        <p:blipFill>
          <a:blip r:embed="rId2" cstate="print"/>
          <a:srcRect/>
          <a:stretch>
            <a:fillRect/>
          </a:stretch>
        </p:blipFill>
        <p:spPr bwMode="auto">
          <a:xfrm>
            <a:off x="2579689" y="4079875"/>
            <a:ext cx="5367337" cy="2820988"/>
          </a:xfrm>
          <a:prstGeom prst="rect">
            <a:avLst/>
          </a:prstGeom>
          <a:noFill/>
          <a:ln w="9525">
            <a:noFill/>
            <a:miter lim="800000"/>
            <a:headEnd/>
            <a:tailEnd/>
          </a:ln>
        </p:spPr>
      </p:pic>
      <p:sp>
        <p:nvSpPr>
          <p:cNvPr id="38915" name="Title 1"/>
          <p:cNvSpPr>
            <a:spLocks noGrp="1"/>
          </p:cNvSpPr>
          <p:nvPr>
            <p:ph type="title"/>
          </p:nvPr>
        </p:nvSpPr>
        <p:spPr>
          <a:xfrm>
            <a:off x="1981200" y="188913"/>
            <a:ext cx="8229600" cy="563562"/>
          </a:xfrm>
        </p:spPr>
        <p:txBody>
          <a:bodyPr/>
          <a:lstStyle/>
          <a:p>
            <a:pPr eaLnBrk="1" hangingPunct="1"/>
            <a:r>
              <a:rPr lang="en-US"/>
              <a:t>These Mixtures are Complicated!</a:t>
            </a:r>
          </a:p>
        </p:txBody>
      </p:sp>
      <p:grpSp>
        <p:nvGrpSpPr>
          <p:cNvPr id="2" name="Group 18"/>
          <p:cNvGrpSpPr>
            <a:grpSpLocks/>
          </p:cNvGrpSpPr>
          <p:nvPr/>
        </p:nvGrpSpPr>
        <p:grpSpPr bwMode="auto">
          <a:xfrm>
            <a:off x="1498601" y="817563"/>
            <a:ext cx="3756025" cy="2741612"/>
            <a:chOff x="-25961" y="818149"/>
            <a:chExt cx="3756761" cy="2741524"/>
          </a:xfrm>
        </p:grpSpPr>
        <p:pic>
          <p:nvPicPr>
            <p:cNvPr id="38923" name="Picture 3" descr="temp.png"/>
            <p:cNvPicPr>
              <a:picLocks noChangeAspect="1"/>
            </p:cNvPicPr>
            <p:nvPr/>
          </p:nvPicPr>
          <p:blipFill>
            <a:blip r:embed="rId3" cstate="print"/>
            <a:srcRect/>
            <a:stretch>
              <a:fillRect/>
            </a:stretch>
          </p:blipFill>
          <p:spPr bwMode="auto">
            <a:xfrm>
              <a:off x="0" y="818149"/>
              <a:ext cx="3730800" cy="2617061"/>
            </a:xfrm>
            <a:prstGeom prst="rect">
              <a:avLst/>
            </a:prstGeom>
            <a:noFill/>
            <a:ln w="9525">
              <a:noFill/>
              <a:miter lim="800000"/>
              <a:headEnd/>
              <a:tailEnd/>
            </a:ln>
          </p:spPr>
        </p:pic>
        <p:sp>
          <p:nvSpPr>
            <p:cNvPr id="38924" name="TextBox 4"/>
            <p:cNvSpPr txBox="1">
              <a:spLocks noChangeArrowheads="1"/>
            </p:cNvSpPr>
            <p:nvPr/>
          </p:nvSpPr>
          <p:spPr bwMode="auto">
            <a:xfrm>
              <a:off x="1103556" y="3282674"/>
              <a:ext cx="913135" cy="276999"/>
            </a:xfrm>
            <a:prstGeom prst="rect">
              <a:avLst/>
            </a:prstGeom>
            <a:noFill/>
            <a:ln w="9525">
              <a:noFill/>
              <a:miter lim="800000"/>
              <a:headEnd/>
              <a:tailEnd/>
            </a:ln>
          </p:spPr>
          <p:txBody>
            <a:bodyPr wrap="none">
              <a:spAutoFit/>
            </a:bodyPr>
            <a:lstStyle/>
            <a:p>
              <a:pPr algn="ctr">
                <a:defRPr/>
              </a:pPr>
              <a:r>
                <a:rPr lang="en-US" sz="1200">
                  <a:solidFill>
                    <a:srgbClr val="000000"/>
                  </a:solidFill>
                </a:rPr>
                <a:t>Time (Min)</a:t>
              </a:r>
            </a:p>
          </p:txBody>
        </p:sp>
        <p:sp>
          <p:nvSpPr>
            <p:cNvPr id="38925" name="TextBox 5"/>
            <p:cNvSpPr txBox="1">
              <a:spLocks noChangeArrowheads="1"/>
            </p:cNvSpPr>
            <p:nvPr/>
          </p:nvSpPr>
          <p:spPr bwMode="auto">
            <a:xfrm rot="-5400000">
              <a:off x="-104027" y="2048346"/>
              <a:ext cx="433132" cy="276999"/>
            </a:xfrm>
            <a:prstGeom prst="rect">
              <a:avLst/>
            </a:prstGeom>
            <a:noFill/>
            <a:ln w="9525">
              <a:noFill/>
              <a:miter lim="800000"/>
              <a:headEnd/>
              <a:tailEnd/>
            </a:ln>
          </p:spPr>
          <p:txBody>
            <a:bodyPr wrap="none">
              <a:spAutoFit/>
            </a:bodyPr>
            <a:lstStyle/>
            <a:p>
              <a:pPr algn="ctr">
                <a:defRPr/>
              </a:pPr>
              <a:r>
                <a:rPr lang="en-US" sz="1200">
                  <a:solidFill>
                    <a:srgbClr val="000000"/>
                  </a:solidFill>
                </a:rPr>
                <a:t>m/z</a:t>
              </a:r>
            </a:p>
          </p:txBody>
        </p:sp>
      </p:grpSp>
      <p:sp>
        <p:nvSpPr>
          <p:cNvPr id="10" name="Left Brace 9"/>
          <p:cNvSpPr/>
          <p:nvPr/>
        </p:nvSpPr>
        <p:spPr>
          <a:xfrm>
            <a:off x="2663825" y="4362451"/>
            <a:ext cx="128588" cy="206851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800">
              <a:solidFill>
                <a:srgbClr val="000000"/>
              </a:solidFill>
              <a:latin typeface="Arial"/>
            </a:endParaRPr>
          </a:p>
        </p:txBody>
      </p:sp>
      <p:cxnSp>
        <p:nvCxnSpPr>
          <p:cNvPr id="14" name="Shape 13"/>
          <p:cNvCxnSpPr>
            <a:endCxn id="10" idx="1"/>
          </p:cNvCxnSpPr>
          <p:nvPr/>
        </p:nvCxnSpPr>
        <p:spPr>
          <a:xfrm rot="16200000" flipH="1">
            <a:off x="317501" y="3051176"/>
            <a:ext cx="4322762" cy="369887"/>
          </a:xfrm>
          <a:prstGeom prst="bentConnector2">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7"/>
          <p:cNvGrpSpPr>
            <a:grpSpLocks/>
          </p:cNvGrpSpPr>
          <p:nvPr/>
        </p:nvGrpSpPr>
        <p:grpSpPr bwMode="auto">
          <a:xfrm>
            <a:off x="1997076" y="1155701"/>
            <a:ext cx="8518525" cy="2227263"/>
            <a:chOff x="473242" y="1155032"/>
            <a:chExt cx="8517907" cy="2228447"/>
          </a:xfrm>
        </p:grpSpPr>
        <p:pic>
          <p:nvPicPr>
            <p:cNvPr id="38920" name="Picture 17" descr="temp2.png"/>
            <p:cNvPicPr>
              <a:picLocks noChangeAspect="1"/>
            </p:cNvPicPr>
            <p:nvPr/>
          </p:nvPicPr>
          <p:blipFill>
            <a:blip r:embed="rId4" cstate="print"/>
            <a:srcRect t="9566"/>
            <a:stretch>
              <a:fillRect/>
            </a:stretch>
          </p:blipFill>
          <p:spPr bwMode="auto">
            <a:xfrm>
              <a:off x="3553326" y="1223085"/>
              <a:ext cx="5437823" cy="2160394"/>
            </a:xfrm>
            <a:prstGeom prst="rect">
              <a:avLst/>
            </a:prstGeom>
            <a:noFill/>
            <a:ln w="9525">
              <a:noFill/>
              <a:miter lim="800000"/>
              <a:headEnd/>
              <a:tailEnd/>
            </a:ln>
          </p:spPr>
        </p:pic>
        <p:sp>
          <p:nvSpPr>
            <p:cNvPr id="21" name="Left Brace 20"/>
            <p:cNvSpPr/>
            <p:nvPr/>
          </p:nvSpPr>
          <p:spPr>
            <a:xfrm>
              <a:off x="3730556" y="1155032"/>
              <a:ext cx="287317" cy="2085496"/>
            </a:xfrm>
            <a:prstGeom prst="leftBrace">
              <a:avLst>
                <a:gd name="adj1" fmla="val 8333"/>
                <a:gd name="adj2" fmla="val 40769"/>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800">
                <a:solidFill>
                  <a:srgbClr val="000000"/>
                </a:solidFill>
                <a:latin typeface="Arial"/>
              </a:endParaRPr>
            </a:p>
          </p:txBody>
        </p:sp>
        <p:cxnSp>
          <p:nvCxnSpPr>
            <p:cNvPr id="23" name="Straight Connector 22"/>
            <p:cNvCxnSpPr/>
            <p:nvPr/>
          </p:nvCxnSpPr>
          <p:spPr>
            <a:xfrm>
              <a:off x="473242" y="2004796"/>
              <a:ext cx="3257314" cy="158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20660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05D972-4A56-405C-921C-F05254C9DFF4}"/>
              </a:ext>
            </a:extLst>
          </p:cNvPr>
          <p:cNvSpPr>
            <a:spLocks noGrp="1"/>
          </p:cNvSpPr>
          <p:nvPr>
            <p:ph type="title"/>
          </p:nvPr>
        </p:nvSpPr>
        <p:spPr/>
        <p:txBody>
          <a:bodyPr/>
          <a:lstStyle/>
          <a:p>
            <a:r>
              <a:rPr lang="en-US" dirty="0"/>
              <a:t>Measure Signal Across Time</a:t>
            </a:r>
          </a:p>
        </p:txBody>
      </p:sp>
      <p:pic>
        <p:nvPicPr>
          <p:cNvPr id="4" name="Picture 3">
            <a:extLst>
              <a:ext uri="{FF2B5EF4-FFF2-40B4-BE49-F238E27FC236}">
                <a16:creationId xmlns:a16="http://schemas.microsoft.com/office/drawing/2014/main" id="{ED4A0859-A278-69C8-E9AC-7265D54192A9}"/>
              </a:ext>
            </a:extLst>
          </p:cNvPr>
          <p:cNvPicPr>
            <a:picLocks noChangeAspect="1"/>
          </p:cNvPicPr>
          <p:nvPr/>
        </p:nvPicPr>
        <p:blipFill>
          <a:blip r:embed="rId2"/>
          <a:stretch>
            <a:fillRect/>
          </a:stretch>
        </p:blipFill>
        <p:spPr>
          <a:xfrm>
            <a:off x="762000" y="2133600"/>
            <a:ext cx="10271206" cy="3019425"/>
          </a:xfrm>
          <a:prstGeom prst="rect">
            <a:avLst/>
          </a:prstGeom>
        </p:spPr>
      </p:pic>
      <p:sp>
        <p:nvSpPr>
          <p:cNvPr id="5" name="TextBox 4">
            <a:extLst>
              <a:ext uri="{FF2B5EF4-FFF2-40B4-BE49-F238E27FC236}">
                <a16:creationId xmlns:a16="http://schemas.microsoft.com/office/drawing/2014/main" id="{1A8BD912-E080-A99A-ED3E-B83883EFEBAB}"/>
              </a:ext>
            </a:extLst>
          </p:cNvPr>
          <p:cNvSpPr txBox="1"/>
          <p:nvPr/>
        </p:nvSpPr>
        <p:spPr>
          <a:xfrm>
            <a:off x="9479332" y="6333445"/>
            <a:ext cx="2694007" cy="369332"/>
          </a:xfrm>
          <a:prstGeom prst="rect">
            <a:avLst/>
          </a:prstGeom>
          <a:noFill/>
        </p:spPr>
        <p:txBody>
          <a:bodyPr wrap="none" rtlCol="0">
            <a:spAutoFit/>
          </a:bodyPr>
          <a:lstStyle/>
          <a:p>
            <a:r>
              <a:rPr lang="en-US" dirty="0"/>
              <a:t>Schilling et al MCP 2012</a:t>
            </a:r>
          </a:p>
        </p:txBody>
      </p:sp>
    </p:spTree>
    <p:extLst>
      <p:ext uri="{BB962C8B-B14F-4D97-AF65-F5344CB8AC3E}">
        <p14:creationId xmlns:p14="http://schemas.microsoft.com/office/powerpoint/2010/main" val="78257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C7ECEA-971E-20A0-B7EE-191B0193C29B}"/>
              </a:ext>
            </a:extLst>
          </p:cNvPr>
          <p:cNvSpPr>
            <a:spLocks noGrp="1"/>
          </p:cNvSpPr>
          <p:nvPr>
            <p:ph type="title"/>
          </p:nvPr>
        </p:nvSpPr>
        <p:spPr/>
        <p:txBody>
          <a:bodyPr/>
          <a:lstStyle/>
          <a:p>
            <a:r>
              <a:rPr lang="en-US" dirty="0"/>
              <a:t>Measure signal versus time</a:t>
            </a:r>
          </a:p>
        </p:txBody>
      </p:sp>
      <p:pic>
        <p:nvPicPr>
          <p:cNvPr id="5" name="Picture 4">
            <a:extLst>
              <a:ext uri="{FF2B5EF4-FFF2-40B4-BE49-F238E27FC236}">
                <a16:creationId xmlns:a16="http://schemas.microsoft.com/office/drawing/2014/main" id="{821C4BCB-4C5B-B813-E6CE-DA7F7766C29D}"/>
              </a:ext>
            </a:extLst>
          </p:cNvPr>
          <p:cNvPicPr>
            <a:picLocks noChangeAspect="1"/>
          </p:cNvPicPr>
          <p:nvPr/>
        </p:nvPicPr>
        <p:blipFill>
          <a:blip r:embed="rId2"/>
          <a:stretch>
            <a:fillRect/>
          </a:stretch>
        </p:blipFill>
        <p:spPr>
          <a:xfrm>
            <a:off x="7239000" y="2057400"/>
            <a:ext cx="4724400" cy="3333750"/>
          </a:xfrm>
          <a:prstGeom prst="rect">
            <a:avLst/>
          </a:prstGeom>
        </p:spPr>
      </p:pic>
      <p:pic>
        <p:nvPicPr>
          <p:cNvPr id="7" name="Picture 6">
            <a:extLst>
              <a:ext uri="{FF2B5EF4-FFF2-40B4-BE49-F238E27FC236}">
                <a16:creationId xmlns:a16="http://schemas.microsoft.com/office/drawing/2014/main" id="{180D3500-AAA3-3F0A-B82E-5A29CA79EB05}"/>
              </a:ext>
            </a:extLst>
          </p:cNvPr>
          <p:cNvPicPr>
            <a:picLocks noChangeAspect="1"/>
          </p:cNvPicPr>
          <p:nvPr/>
        </p:nvPicPr>
        <p:blipFill>
          <a:blip r:embed="rId3"/>
          <a:stretch>
            <a:fillRect/>
          </a:stretch>
        </p:blipFill>
        <p:spPr>
          <a:xfrm>
            <a:off x="1219200" y="1447799"/>
            <a:ext cx="4724400" cy="4655069"/>
          </a:xfrm>
          <a:prstGeom prst="rect">
            <a:avLst/>
          </a:prstGeom>
        </p:spPr>
      </p:pic>
    </p:spTree>
    <p:extLst>
      <p:ext uri="{BB962C8B-B14F-4D97-AF65-F5344CB8AC3E}">
        <p14:creationId xmlns:p14="http://schemas.microsoft.com/office/powerpoint/2010/main" val="652160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7271-FF0C-4451-857E-5552DCC0866C}"/>
              </a:ext>
            </a:extLst>
          </p:cNvPr>
          <p:cNvSpPr>
            <a:spLocks noGrp="1"/>
          </p:cNvSpPr>
          <p:nvPr>
            <p:ph type="title"/>
          </p:nvPr>
        </p:nvSpPr>
        <p:spPr/>
        <p:txBody>
          <a:bodyPr/>
          <a:lstStyle/>
          <a:p>
            <a:r>
              <a:rPr lang="en-US" dirty="0"/>
              <a:t>Peptide Quant 101</a:t>
            </a:r>
          </a:p>
        </p:txBody>
      </p:sp>
      <p:sp>
        <p:nvSpPr>
          <p:cNvPr id="3" name="Slide Number Placeholder 2">
            <a:extLst>
              <a:ext uri="{FF2B5EF4-FFF2-40B4-BE49-F238E27FC236}">
                <a16:creationId xmlns:a16="http://schemas.microsoft.com/office/drawing/2014/main" id="{83465E73-E849-6184-15D6-00310EB33217}"/>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17</a:t>
            </a:fld>
            <a:endParaRPr lang="en-US">
              <a:solidFill>
                <a:prstClr val="black">
                  <a:tint val="75000"/>
                </a:prstClr>
              </a:solidFill>
            </a:endParaRPr>
          </a:p>
        </p:txBody>
      </p:sp>
      <p:cxnSp>
        <p:nvCxnSpPr>
          <p:cNvPr id="4" name="Elbow Connector 10">
            <a:extLst>
              <a:ext uri="{FF2B5EF4-FFF2-40B4-BE49-F238E27FC236}">
                <a16:creationId xmlns:a16="http://schemas.microsoft.com/office/drawing/2014/main" id="{46F125CC-5B1E-C452-3F9D-1389461C67D7}"/>
              </a:ext>
            </a:extLst>
          </p:cNvPr>
          <p:cNvCxnSpPr/>
          <p:nvPr/>
        </p:nvCxnSpPr>
        <p:spPr>
          <a:xfrm>
            <a:off x="2249594" y="1184552"/>
            <a:ext cx="4800600" cy="3581400"/>
          </a:xfrm>
          <a:prstGeom prst="bentConnector3">
            <a:avLst>
              <a:gd name="adj1" fmla="val 286"/>
            </a:avLst>
          </a:prstGeom>
          <a:noFill/>
          <a:ln w="38100" cap="flat" cmpd="sng" algn="ctr">
            <a:solidFill>
              <a:sysClr val="windowText" lastClr="000000"/>
            </a:solidFill>
            <a:prstDash val="solid"/>
            <a:miter lim="800000"/>
          </a:ln>
          <a:effectLst/>
        </p:spPr>
      </p:cxnSp>
      <p:sp>
        <p:nvSpPr>
          <p:cNvPr id="5" name="Freeform 15">
            <a:extLst>
              <a:ext uri="{FF2B5EF4-FFF2-40B4-BE49-F238E27FC236}">
                <a16:creationId xmlns:a16="http://schemas.microsoft.com/office/drawing/2014/main" id="{DB2270E5-4E42-E1FC-B746-650FC452D504}"/>
              </a:ext>
            </a:extLst>
          </p:cNvPr>
          <p:cNvSpPr/>
          <p:nvPr/>
        </p:nvSpPr>
        <p:spPr>
          <a:xfrm>
            <a:off x="2332144" y="1413152"/>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noFill/>
          <a:ln w="38100" cap="flat" cmpd="sng" algn="ctr">
            <a:solidFill>
              <a:srgbClr val="FF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6" name="TextBox 16">
            <a:extLst>
              <a:ext uri="{FF2B5EF4-FFF2-40B4-BE49-F238E27FC236}">
                <a16:creationId xmlns:a16="http://schemas.microsoft.com/office/drawing/2014/main" id="{0D91B405-FEB1-C962-0D69-5D74A2E874D0}"/>
              </a:ext>
            </a:extLst>
          </p:cNvPr>
          <p:cNvSpPr txBox="1">
            <a:spLocks noChangeArrowheads="1"/>
          </p:cNvSpPr>
          <p:nvPr/>
        </p:nvSpPr>
        <p:spPr bwMode="auto">
          <a:xfrm>
            <a:off x="3849794" y="4918352"/>
            <a:ext cx="1812925" cy="36830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Amount (moles)</a:t>
            </a:r>
          </a:p>
        </p:txBody>
      </p:sp>
      <p:sp>
        <p:nvSpPr>
          <p:cNvPr id="7" name="TextBox 17">
            <a:extLst>
              <a:ext uri="{FF2B5EF4-FFF2-40B4-BE49-F238E27FC236}">
                <a16:creationId xmlns:a16="http://schemas.microsoft.com/office/drawing/2014/main" id="{95DE91D4-13EE-1D91-B967-2382A7B713BA}"/>
              </a:ext>
            </a:extLst>
          </p:cNvPr>
          <p:cNvSpPr txBox="1">
            <a:spLocks noChangeArrowheads="1"/>
          </p:cNvSpPr>
          <p:nvPr/>
        </p:nvSpPr>
        <p:spPr bwMode="auto">
          <a:xfrm rot="16200000">
            <a:off x="329513" y="2723633"/>
            <a:ext cx="2838450" cy="369888"/>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Measured Intensity (Area)</a:t>
            </a:r>
          </a:p>
        </p:txBody>
      </p:sp>
      <p:grpSp>
        <p:nvGrpSpPr>
          <p:cNvPr id="8" name="Group 34">
            <a:extLst>
              <a:ext uri="{FF2B5EF4-FFF2-40B4-BE49-F238E27FC236}">
                <a16:creationId xmlns:a16="http://schemas.microsoft.com/office/drawing/2014/main" id="{953D58A5-95E2-8E91-D2C6-046F50CCCB0B}"/>
              </a:ext>
            </a:extLst>
          </p:cNvPr>
          <p:cNvGrpSpPr>
            <a:grpSpLocks/>
          </p:cNvGrpSpPr>
          <p:nvPr/>
        </p:nvGrpSpPr>
        <p:grpSpPr bwMode="auto">
          <a:xfrm>
            <a:off x="2325794" y="1014689"/>
            <a:ext cx="3509088" cy="3522663"/>
            <a:chOff x="2286000" y="838200"/>
            <a:chExt cx="3509577" cy="3522030"/>
          </a:xfrm>
        </p:grpSpPr>
        <p:sp>
          <p:nvSpPr>
            <p:cNvPr id="9" name="TextBox 19">
              <a:extLst>
                <a:ext uri="{FF2B5EF4-FFF2-40B4-BE49-F238E27FC236}">
                  <a16:creationId xmlns:a16="http://schemas.microsoft.com/office/drawing/2014/main" id="{DB94ED0B-9F2D-3E66-8FE9-274386EFEEB2}"/>
                </a:ext>
              </a:extLst>
            </p:cNvPr>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LOD</a:t>
              </a:r>
            </a:p>
          </p:txBody>
        </p:sp>
        <p:cxnSp>
          <p:nvCxnSpPr>
            <p:cNvPr id="10" name="Straight Arrow Connector 9">
              <a:extLst>
                <a:ext uri="{FF2B5EF4-FFF2-40B4-BE49-F238E27FC236}">
                  <a16:creationId xmlns:a16="http://schemas.microsoft.com/office/drawing/2014/main" id="{846FF864-CA54-2F55-BAA2-BB4C7A62910E}"/>
                </a:ext>
              </a:extLst>
            </p:cNvPr>
            <p:cNvCxnSpPr>
              <a:stCxn id="9" idx="2"/>
            </p:cNvCxnSpPr>
            <p:nvPr/>
          </p:nvCxnSpPr>
          <p:spPr>
            <a:xfrm rot="5400000">
              <a:off x="2293231" y="4037216"/>
              <a:ext cx="544415" cy="101614"/>
            </a:xfrm>
            <a:prstGeom prst="straightConnector1">
              <a:avLst/>
            </a:prstGeom>
            <a:noFill/>
            <a:ln w="38100" cap="flat" cmpd="sng" algn="ctr">
              <a:solidFill>
                <a:sysClr val="windowText" lastClr="000000"/>
              </a:solidFill>
              <a:prstDash val="solid"/>
              <a:miter lim="800000"/>
              <a:tailEnd type="arrow"/>
            </a:ln>
            <a:effectLst/>
          </p:spPr>
        </p:cxnSp>
        <p:sp>
          <p:nvSpPr>
            <p:cNvPr id="11" name="TextBox 22">
              <a:extLst>
                <a:ext uri="{FF2B5EF4-FFF2-40B4-BE49-F238E27FC236}">
                  <a16:creationId xmlns:a16="http://schemas.microsoft.com/office/drawing/2014/main" id="{13327D76-900D-AE53-4C86-FFE8E12D3806}"/>
                </a:ext>
              </a:extLst>
            </p:cNvPr>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LLOQ</a:t>
              </a:r>
            </a:p>
          </p:txBody>
        </p:sp>
        <p:cxnSp>
          <p:nvCxnSpPr>
            <p:cNvPr id="12" name="Straight Arrow Connector 11">
              <a:extLst>
                <a:ext uri="{FF2B5EF4-FFF2-40B4-BE49-F238E27FC236}">
                  <a16:creationId xmlns:a16="http://schemas.microsoft.com/office/drawing/2014/main" id="{D10D82CE-E466-BA65-6C9B-E9DD7B907C0E}"/>
                </a:ext>
              </a:extLst>
            </p:cNvPr>
            <p:cNvCxnSpPr>
              <a:stCxn id="11" idx="1"/>
            </p:cNvCxnSpPr>
            <p:nvPr/>
          </p:nvCxnSpPr>
          <p:spPr>
            <a:xfrm rot="10800000" flipV="1">
              <a:off x="3734003" y="4087229"/>
              <a:ext cx="914528" cy="44442"/>
            </a:xfrm>
            <a:prstGeom prst="straightConnector1">
              <a:avLst/>
            </a:prstGeom>
            <a:noFill/>
            <a:ln w="38100" cap="flat" cmpd="sng" algn="ctr">
              <a:solidFill>
                <a:sysClr val="windowText" lastClr="000000"/>
              </a:solidFill>
              <a:prstDash val="solid"/>
              <a:miter lim="800000"/>
              <a:tailEnd type="arrow"/>
            </a:ln>
            <a:effectLst/>
          </p:spPr>
        </p:cxnSp>
        <p:sp>
          <p:nvSpPr>
            <p:cNvPr id="13" name="TextBox 12">
              <a:extLst>
                <a:ext uri="{FF2B5EF4-FFF2-40B4-BE49-F238E27FC236}">
                  <a16:creationId xmlns:a16="http://schemas.microsoft.com/office/drawing/2014/main" id="{9D2CED0E-0C20-1FE7-3025-AA61F49D28DD}"/>
                </a:ext>
              </a:extLst>
            </p:cNvPr>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ULOQ</a:t>
              </a:r>
            </a:p>
          </p:txBody>
        </p:sp>
        <p:cxnSp>
          <p:nvCxnSpPr>
            <p:cNvPr id="14" name="Straight Arrow Connector 13">
              <a:extLst>
                <a:ext uri="{FF2B5EF4-FFF2-40B4-BE49-F238E27FC236}">
                  <a16:creationId xmlns:a16="http://schemas.microsoft.com/office/drawing/2014/main" id="{04D15DA3-1D35-8AF3-B6B5-D1F88C514105}"/>
                </a:ext>
              </a:extLst>
            </p:cNvPr>
            <p:cNvCxnSpPr>
              <a:cxnSpLocks/>
            </p:cNvCxnSpPr>
            <p:nvPr/>
          </p:nvCxnSpPr>
          <p:spPr>
            <a:xfrm rot="16200000" flipH="1">
              <a:off x="5438420" y="1287921"/>
              <a:ext cx="507909" cy="206404"/>
            </a:xfrm>
            <a:prstGeom prst="straightConnector1">
              <a:avLst/>
            </a:prstGeom>
            <a:noFill/>
            <a:ln w="38100" cap="flat" cmpd="sng" algn="ctr">
              <a:solidFill>
                <a:sysClr val="windowText" lastClr="000000"/>
              </a:solidFill>
              <a:prstDash val="solid"/>
              <a:miter lim="800000"/>
              <a:tailEnd type="arrow"/>
            </a:ln>
            <a:effectLst/>
          </p:spPr>
        </p:cxnSp>
        <p:sp>
          <p:nvSpPr>
            <p:cNvPr id="15" name="Left Brace 14">
              <a:extLst>
                <a:ext uri="{FF2B5EF4-FFF2-40B4-BE49-F238E27FC236}">
                  <a16:creationId xmlns:a16="http://schemas.microsoft.com/office/drawing/2014/main" id="{FEB62AA9-2BB2-790F-9CEA-FBDE15C930C9}"/>
                </a:ext>
              </a:extLst>
            </p:cNvPr>
            <p:cNvSpPr/>
            <p:nvPr/>
          </p:nvSpPr>
          <p:spPr>
            <a:xfrm rot="2421696">
              <a:off x="4194442" y="1109614"/>
              <a:ext cx="554116" cy="3190302"/>
            </a:xfrm>
            <a:prstGeom prst="leftBrace">
              <a:avLst/>
            </a:prstGeom>
            <a:noFill/>
            <a:ln w="38100" cap="flat" cmpd="sng" algn="ctr">
              <a:solidFill>
                <a:sysClr val="windowText" lastClr="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16" name="TextBox 32">
              <a:extLst>
                <a:ext uri="{FF2B5EF4-FFF2-40B4-BE49-F238E27FC236}">
                  <a16:creationId xmlns:a16="http://schemas.microsoft.com/office/drawing/2014/main" id="{2FC2DF62-4400-7147-D0E4-C5EC088C6F26}"/>
                </a:ext>
              </a:extLst>
            </p:cNvPr>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Linear Dynamic Range</a:t>
              </a:r>
            </a:p>
          </p:txBody>
        </p:sp>
      </p:grpSp>
      <p:sp>
        <p:nvSpPr>
          <p:cNvPr id="17" name="TextBox 16">
            <a:extLst>
              <a:ext uri="{FF2B5EF4-FFF2-40B4-BE49-F238E27FC236}">
                <a16:creationId xmlns:a16="http://schemas.microsoft.com/office/drawing/2014/main" id="{06D62683-7E23-41C2-1788-A7CA7C276D0F}"/>
              </a:ext>
            </a:extLst>
          </p:cNvPr>
          <p:cNvSpPr txBox="1"/>
          <p:nvPr/>
        </p:nvSpPr>
        <p:spPr>
          <a:xfrm>
            <a:off x="1046534" y="5500964"/>
            <a:ext cx="3711575" cy="923925"/>
          </a:xfrm>
          <a:prstGeom prst="rect">
            <a:avLst/>
          </a:prstGeom>
          <a:solidFill>
            <a:sysClr val="window" lastClr="FFFFFF"/>
          </a:solidFill>
          <a:ln w="28575">
            <a:solidFill>
              <a:sysClr val="windowText" lastClr="000000"/>
            </a:solidFill>
          </a:ln>
          <a:effectLst>
            <a:outerShdw blurRad="50800" dist="38100" dir="18900000" sx="101000" sy="101000" algn="bl" rotWithShape="0">
              <a:prstClr val="black">
                <a:alpha val="40000"/>
              </a:prst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LOD: Limit of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LLOQ: Lower Limit of Quantitation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ULOQ: Upper Limit of Quantitation</a:t>
            </a:r>
          </a:p>
        </p:txBody>
      </p:sp>
      <p:pic>
        <p:nvPicPr>
          <p:cNvPr id="18" name="Picture 17">
            <a:extLst>
              <a:ext uri="{FF2B5EF4-FFF2-40B4-BE49-F238E27FC236}">
                <a16:creationId xmlns:a16="http://schemas.microsoft.com/office/drawing/2014/main" id="{7DD38E12-56E6-DFC6-3366-B69E4ED86F7D}"/>
              </a:ext>
            </a:extLst>
          </p:cNvPr>
          <p:cNvPicPr>
            <a:picLocks noChangeAspect="1"/>
          </p:cNvPicPr>
          <p:nvPr/>
        </p:nvPicPr>
        <p:blipFill>
          <a:blip r:embed="rId2"/>
          <a:stretch>
            <a:fillRect/>
          </a:stretch>
        </p:blipFill>
        <p:spPr>
          <a:xfrm>
            <a:off x="6553913" y="2565275"/>
            <a:ext cx="5243471" cy="1884193"/>
          </a:xfrm>
          <a:prstGeom prst="rect">
            <a:avLst/>
          </a:prstGeom>
          <a:solidFill>
            <a:sysClr val="window" lastClr="FFFFFF"/>
          </a:solidFill>
          <a:ln>
            <a:solidFill>
              <a:sysClr val="windowText" lastClr="000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6966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E962-4DA3-79A9-ECC8-35AE6120C4AA}"/>
              </a:ext>
            </a:extLst>
          </p:cNvPr>
          <p:cNvSpPr>
            <a:spLocks noGrp="1"/>
          </p:cNvSpPr>
          <p:nvPr>
            <p:ph type="title"/>
          </p:nvPr>
        </p:nvSpPr>
        <p:spPr/>
        <p:txBody>
          <a:bodyPr/>
          <a:lstStyle/>
          <a:p>
            <a:r>
              <a:rPr lang="en-US" dirty="0"/>
              <a:t>Peptide Quant 101</a:t>
            </a:r>
          </a:p>
        </p:txBody>
      </p:sp>
      <p:sp>
        <p:nvSpPr>
          <p:cNvPr id="3" name="Slide Number Placeholder 2">
            <a:extLst>
              <a:ext uri="{FF2B5EF4-FFF2-40B4-BE49-F238E27FC236}">
                <a16:creationId xmlns:a16="http://schemas.microsoft.com/office/drawing/2014/main" id="{35FE291F-F559-9099-37FC-C28C6478DCE5}"/>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18</a:t>
            </a:fld>
            <a:endParaRPr lang="en-US">
              <a:solidFill>
                <a:prstClr val="black">
                  <a:tint val="75000"/>
                </a:prstClr>
              </a:solidFill>
            </a:endParaRPr>
          </a:p>
        </p:txBody>
      </p:sp>
      <p:cxnSp>
        <p:nvCxnSpPr>
          <p:cNvPr id="4" name="Elbow Connector 10">
            <a:extLst>
              <a:ext uri="{FF2B5EF4-FFF2-40B4-BE49-F238E27FC236}">
                <a16:creationId xmlns:a16="http://schemas.microsoft.com/office/drawing/2014/main" id="{09D97ABA-A7D6-4A4D-D16F-04CA2584AD90}"/>
              </a:ext>
            </a:extLst>
          </p:cNvPr>
          <p:cNvCxnSpPr/>
          <p:nvPr/>
        </p:nvCxnSpPr>
        <p:spPr>
          <a:xfrm>
            <a:off x="1998643" y="1235330"/>
            <a:ext cx="4800600" cy="3581400"/>
          </a:xfrm>
          <a:prstGeom prst="bentConnector3">
            <a:avLst>
              <a:gd name="adj1" fmla="val 286"/>
            </a:avLst>
          </a:prstGeom>
          <a:noFill/>
          <a:ln w="38100" cap="flat" cmpd="sng" algn="ctr">
            <a:solidFill>
              <a:sysClr val="windowText" lastClr="000000"/>
            </a:solidFill>
            <a:prstDash val="solid"/>
            <a:miter lim="800000"/>
          </a:ln>
          <a:effectLst/>
        </p:spPr>
      </p:cxnSp>
      <p:sp>
        <p:nvSpPr>
          <p:cNvPr id="5" name="Freeform 15">
            <a:extLst>
              <a:ext uri="{FF2B5EF4-FFF2-40B4-BE49-F238E27FC236}">
                <a16:creationId xmlns:a16="http://schemas.microsoft.com/office/drawing/2014/main" id="{5A28D479-60D6-90A6-FCD4-1A4176028ECC}"/>
              </a:ext>
            </a:extLst>
          </p:cNvPr>
          <p:cNvSpPr/>
          <p:nvPr/>
        </p:nvSpPr>
        <p:spPr>
          <a:xfrm>
            <a:off x="2081193" y="1463930"/>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noFill/>
          <a:ln w="38100" cap="flat" cmpd="sng" algn="ctr">
            <a:solidFill>
              <a:srgbClr val="FF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6" name="TextBox 16">
            <a:extLst>
              <a:ext uri="{FF2B5EF4-FFF2-40B4-BE49-F238E27FC236}">
                <a16:creationId xmlns:a16="http://schemas.microsoft.com/office/drawing/2014/main" id="{8C876D11-3FE0-3924-B449-EA4AF0F1B749}"/>
              </a:ext>
            </a:extLst>
          </p:cNvPr>
          <p:cNvSpPr txBox="1">
            <a:spLocks noChangeArrowheads="1"/>
          </p:cNvSpPr>
          <p:nvPr/>
        </p:nvSpPr>
        <p:spPr bwMode="auto">
          <a:xfrm>
            <a:off x="3598843" y="4969130"/>
            <a:ext cx="1812925" cy="36830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Amount (moles)</a:t>
            </a:r>
          </a:p>
        </p:txBody>
      </p:sp>
      <p:sp>
        <p:nvSpPr>
          <p:cNvPr id="7" name="TextBox 17">
            <a:extLst>
              <a:ext uri="{FF2B5EF4-FFF2-40B4-BE49-F238E27FC236}">
                <a16:creationId xmlns:a16="http://schemas.microsoft.com/office/drawing/2014/main" id="{AF5A6CC0-4A7F-1015-89F3-74A655034AF7}"/>
              </a:ext>
            </a:extLst>
          </p:cNvPr>
          <p:cNvSpPr txBox="1">
            <a:spLocks noChangeArrowheads="1"/>
          </p:cNvSpPr>
          <p:nvPr/>
        </p:nvSpPr>
        <p:spPr bwMode="auto">
          <a:xfrm rot="16200000">
            <a:off x="20618" y="2756155"/>
            <a:ext cx="2954337" cy="369888"/>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Intensity Ratio (Area Ratio)</a:t>
            </a:r>
          </a:p>
        </p:txBody>
      </p:sp>
      <p:grpSp>
        <p:nvGrpSpPr>
          <p:cNvPr id="8" name="Group 34">
            <a:extLst>
              <a:ext uri="{FF2B5EF4-FFF2-40B4-BE49-F238E27FC236}">
                <a16:creationId xmlns:a16="http://schemas.microsoft.com/office/drawing/2014/main" id="{8B8A7F61-1A03-994B-2A93-AB13F762FE54}"/>
              </a:ext>
            </a:extLst>
          </p:cNvPr>
          <p:cNvGrpSpPr>
            <a:grpSpLocks/>
          </p:cNvGrpSpPr>
          <p:nvPr/>
        </p:nvGrpSpPr>
        <p:grpSpPr bwMode="auto">
          <a:xfrm>
            <a:off x="2074843" y="1065467"/>
            <a:ext cx="3505200" cy="3522663"/>
            <a:chOff x="2286000" y="838200"/>
            <a:chExt cx="3505691" cy="3522030"/>
          </a:xfrm>
        </p:grpSpPr>
        <p:sp>
          <p:nvSpPr>
            <p:cNvPr id="9" name="TextBox 19">
              <a:extLst>
                <a:ext uri="{FF2B5EF4-FFF2-40B4-BE49-F238E27FC236}">
                  <a16:creationId xmlns:a16="http://schemas.microsoft.com/office/drawing/2014/main" id="{61E230B9-CDAD-8986-A793-2AEFE234DABF}"/>
                </a:ext>
              </a:extLst>
            </p:cNvPr>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LOD</a:t>
              </a:r>
            </a:p>
          </p:txBody>
        </p:sp>
        <p:cxnSp>
          <p:nvCxnSpPr>
            <p:cNvPr id="10" name="Straight Arrow Connector 9">
              <a:extLst>
                <a:ext uri="{FF2B5EF4-FFF2-40B4-BE49-F238E27FC236}">
                  <a16:creationId xmlns:a16="http://schemas.microsoft.com/office/drawing/2014/main" id="{A9CAB51F-F637-589E-EBAB-81358E180E8D}"/>
                </a:ext>
              </a:extLst>
            </p:cNvPr>
            <p:cNvCxnSpPr>
              <a:stCxn id="9" idx="2"/>
            </p:cNvCxnSpPr>
            <p:nvPr/>
          </p:nvCxnSpPr>
          <p:spPr>
            <a:xfrm rot="5400000">
              <a:off x="2293231" y="4037216"/>
              <a:ext cx="544415" cy="101614"/>
            </a:xfrm>
            <a:prstGeom prst="straightConnector1">
              <a:avLst/>
            </a:prstGeom>
            <a:noFill/>
            <a:ln w="38100" cap="flat" cmpd="sng" algn="ctr">
              <a:solidFill>
                <a:sysClr val="windowText" lastClr="000000"/>
              </a:solidFill>
              <a:prstDash val="solid"/>
              <a:miter lim="800000"/>
              <a:tailEnd type="arrow"/>
            </a:ln>
            <a:effectLst/>
          </p:spPr>
        </p:cxnSp>
        <p:sp>
          <p:nvSpPr>
            <p:cNvPr id="11" name="TextBox 22">
              <a:extLst>
                <a:ext uri="{FF2B5EF4-FFF2-40B4-BE49-F238E27FC236}">
                  <a16:creationId xmlns:a16="http://schemas.microsoft.com/office/drawing/2014/main" id="{4755D3D8-7091-76D2-89B2-0908DF86C8F6}"/>
                </a:ext>
              </a:extLst>
            </p:cNvPr>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LLOQ</a:t>
              </a:r>
            </a:p>
          </p:txBody>
        </p:sp>
        <p:cxnSp>
          <p:nvCxnSpPr>
            <p:cNvPr id="12" name="Straight Arrow Connector 11">
              <a:extLst>
                <a:ext uri="{FF2B5EF4-FFF2-40B4-BE49-F238E27FC236}">
                  <a16:creationId xmlns:a16="http://schemas.microsoft.com/office/drawing/2014/main" id="{BD64E5E7-C0AE-7DAA-EF61-CCBAEB2AE073}"/>
                </a:ext>
              </a:extLst>
            </p:cNvPr>
            <p:cNvCxnSpPr>
              <a:stCxn id="11" idx="1"/>
            </p:cNvCxnSpPr>
            <p:nvPr/>
          </p:nvCxnSpPr>
          <p:spPr>
            <a:xfrm rot="10800000" flipV="1">
              <a:off x="3734003" y="4087229"/>
              <a:ext cx="914528" cy="44442"/>
            </a:xfrm>
            <a:prstGeom prst="straightConnector1">
              <a:avLst/>
            </a:prstGeom>
            <a:noFill/>
            <a:ln w="38100" cap="flat" cmpd="sng" algn="ctr">
              <a:solidFill>
                <a:sysClr val="windowText" lastClr="000000"/>
              </a:solidFill>
              <a:prstDash val="solid"/>
              <a:miter lim="800000"/>
              <a:tailEnd type="arrow"/>
            </a:ln>
            <a:effectLst/>
          </p:spPr>
        </p:cxnSp>
        <p:sp>
          <p:nvSpPr>
            <p:cNvPr id="13" name="TextBox 12">
              <a:extLst>
                <a:ext uri="{FF2B5EF4-FFF2-40B4-BE49-F238E27FC236}">
                  <a16:creationId xmlns:a16="http://schemas.microsoft.com/office/drawing/2014/main" id="{E6E0CF9A-491C-C6B3-1FC9-0CACDC22435B}"/>
                </a:ext>
              </a:extLst>
            </p:cNvPr>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ULOQ</a:t>
              </a:r>
            </a:p>
          </p:txBody>
        </p:sp>
        <p:cxnSp>
          <p:nvCxnSpPr>
            <p:cNvPr id="14" name="Straight Arrow Connector 13">
              <a:extLst>
                <a:ext uri="{FF2B5EF4-FFF2-40B4-BE49-F238E27FC236}">
                  <a16:creationId xmlns:a16="http://schemas.microsoft.com/office/drawing/2014/main" id="{F427AA5D-AF00-ED47-6BED-1036540F1A77}"/>
                </a:ext>
              </a:extLst>
            </p:cNvPr>
            <p:cNvCxnSpPr>
              <a:cxnSpLocks/>
            </p:cNvCxnSpPr>
            <p:nvPr/>
          </p:nvCxnSpPr>
          <p:spPr>
            <a:xfrm rot="16200000" flipH="1">
              <a:off x="5407544" y="1274163"/>
              <a:ext cx="507909" cy="206404"/>
            </a:xfrm>
            <a:prstGeom prst="straightConnector1">
              <a:avLst/>
            </a:prstGeom>
            <a:noFill/>
            <a:ln w="38100" cap="flat" cmpd="sng" algn="ctr">
              <a:solidFill>
                <a:sysClr val="windowText" lastClr="000000"/>
              </a:solidFill>
              <a:prstDash val="solid"/>
              <a:miter lim="800000"/>
              <a:tailEnd type="arrow"/>
            </a:ln>
            <a:effectLst/>
          </p:spPr>
        </p:cxnSp>
        <p:sp>
          <p:nvSpPr>
            <p:cNvPr id="15" name="Left Brace 14">
              <a:extLst>
                <a:ext uri="{FF2B5EF4-FFF2-40B4-BE49-F238E27FC236}">
                  <a16:creationId xmlns:a16="http://schemas.microsoft.com/office/drawing/2014/main" id="{6943E462-91CF-DECE-322B-85D382CEAC33}"/>
                </a:ext>
              </a:extLst>
            </p:cNvPr>
            <p:cNvSpPr/>
            <p:nvPr/>
          </p:nvSpPr>
          <p:spPr>
            <a:xfrm rot="2421696">
              <a:off x="4194442" y="1109614"/>
              <a:ext cx="554116" cy="3190302"/>
            </a:xfrm>
            <a:prstGeom prst="leftBrace">
              <a:avLst/>
            </a:prstGeom>
            <a:noFill/>
            <a:ln w="38100" cap="flat" cmpd="sng" algn="ctr">
              <a:solidFill>
                <a:sysClr val="windowText" lastClr="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16" name="TextBox 32">
              <a:extLst>
                <a:ext uri="{FF2B5EF4-FFF2-40B4-BE49-F238E27FC236}">
                  <a16:creationId xmlns:a16="http://schemas.microsoft.com/office/drawing/2014/main" id="{C4C74042-CBA8-94D0-12B8-5A839BDB368E}"/>
                </a:ext>
              </a:extLst>
            </p:cNvPr>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Linear Dynamic Range</a:t>
              </a:r>
            </a:p>
          </p:txBody>
        </p:sp>
      </p:grpSp>
      <p:sp>
        <p:nvSpPr>
          <p:cNvPr id="17" name="TextBox 16">
            <a:extLst>
              <a:ext uri="{FF2B5EF4-FFF2-40B4-BE49-F238E27FC236}">
                <a16:creationId xmlns:a16="http://schemas.microsoft.com/office/drawing/2014/main" id="{69E5BAFB-23F0-9234-F099-8342FA6529B9}"/>
              </a:ext>
            </a:extLst>
          </p:cNvPr>
          <p:cNvSpPr txBox="1"/>
          <p:nvPr/>
        </p:nvSpPr>
        <p:spPr>
          <a:xfrm>
            <a:off x="322243" y="5551742"/>
            <a:ext cx="3711575" cy="923925"/>
          </a:xfrm>
          <a:prstGeom prst="rect">
            <a:avLst/>
          </a:prstGeom>
          <a:solidFill>
            <a:sysClr val="window" lastClr="FFFFFF"/>
          </a:solidFill>
          <a:ln w="28575">
            <a:solidFill>
              <a:sysClr val="windowText" lastClr="000000"/>
            </a:solidFill>
          </a:ln>
          <a:effectLst>
            <a:outerShdw blurRad="50800" dist="38100" dir="18900000" sx="101000" sy="101000" algn="bl" rotWithShape="0">
              <a:prstClr val="black">
                <a:alpha val="40000"/>
              </a:prst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LOD: Limit of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LLOQ: Lower Limit of Quantitation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ULOQ: Upper Limit of Quantitation</a:t>
            </a:r>
          </a:p>
        </p:txBody>
      </p:sp>
      <p:pic>
        <p:nvPicPr>
          <p:cNvPr id="18" name="Picture 17">
            <a:extLst>
              <a:ext uri="{FF2B5EF4-FFF2-40B4-BE49-F238E27FC236}">
                <a16:creationId xmlns:a16="http://schemas.microsoft.com/office/drawing/2014/main" id="{3BF1BBB2-D958-5F50-BF9C-70F4BA521F18}"/>
              </a:ext>
            </a:extLst>
          </p:cNvPr>
          <p:cNvPicPr>
            <a:picLocks noChangeAspect="1"/>
          </p:cNvPicPr>
          <p:nvPr/>
        </p:nvPicPr>
        <p:blipFill>
          <a:blip r:embed="rId2"/>
          <a:stretch>
            <a:fillRect/>
          </a:stretch>
        </p:blipFill>
        <p:spPr>
          <a:xfrm>
            <a:off x="6538508" y="2169405"/>
            <a:ext cx="5347371" cy="2145675"/>
          </a:xfrm>
          <a:prstGeom prst="rect">
            <a:avLst/>
          </a:prstGeom>
          <a:solidFill>
            <a:sysClr val="window" lastClr="FFFFFF"/>
          </a:solidFill>
          <a:ln>
            <a:solidFill>
              <a:sysClr val="windowText" lastClr="000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2684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405288" y="1"/>
            <a:ext cx="9948511" cy="874714"/>
          </a:xfrm>
        </p:spPr>
        <p:txBody>
          <a:bodyPr>
            <a:normAutofit fontScale="90000"/>
          </a:bodyPr>
          <a:lstStyle/>
          <a:p>
            <a:pPr eaLnBrk="1" hangingPunct="1"/>
            <a:r>
              <a:rPr lang="en-US" dirty="0"/>
              <a:t>Metabolically Labeling as an Internal Standard</a:t>
            </a:r>
          </a:p>
        </p:txBody>
      </p:sp>
      <p:grpSp>
        <p:nvGrpSpPr>
          <p:cNvPr id="2" name="Group 3"/>
          <p:cNvGrpSpPr>
            <a:grpSpLocks/>
          </p:cNvGrpSpPr>
          <p:nvPr/>
        </p:nvGrpSpPr>
        <p:grpSpPr bwMode="auto">
          <a:xfrm>
            <a:off x="1655763" y="1109664"/>
            <a:ext cx="8907462" cy="3641725"/>
            <a:chOff x="83" y="786"/>
            <a:chExt cx="5611" cy="2294"/>
          </a:xfrm>
        </p:grpSpPr>
        <p:sp>
          <p:nvSpPr>
            <p:cNvPr id="24599" name="Rectangle 4"/>
            <p:cNvSpPr>
              <a:spLocks noChangeArrowheads="1"/>
            </p:cNvSpPr>
            <p:nvPr/>
          </p:nvSpPr>
          <p:spPr bwMode="auto">
            <a:xfrm>
              <a:off x="83" y="786"/>
              <a:ext cx="5611" cy="2294"/>
            </a:xfrm>
            <a:prstGeom prst="rect">
              <a:avLst/>
            </a:prstGeom>
            <a:noFill/>
            <a:ln w="38100">
              <a:solidFill>
                <a:srgbClr val="FF9900"/>
              </a:solidFill>
              <a:prstDash val="dash"/>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600" name="Line 5"/>
            <p:cNvSpPr>
              <a:spLocks noChangeShapeType="1"/>
            </p:cNvSpPr>
            <p:nvPr/>
          </p:nvSpPr>
          <p:spPr bwMode="auto">
            <a:xfrm>
              <a:off x="2883" y="1841"/>
              <a:ext cx="10" cy="363"/>
            </a:xfrm>
            <a:prstGeom prst="line">
              <a:avLst/>
            </a:prstGeom>
            <a:noFill/>
            <a:ln w="57150">
              <a:solidFill>
                <a:schemeClr val="bg1"/>
              </a:solidFill>
              <a:round/>
              <a:headEnd type="arrow" w="med" len="me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4582" name="Rectangle 7"/>
          <p:cNvSpPr>
            <a:spLocks noChangeArrowheads="1"/>
          </p:cNvSpPr>
          <p:nvPr/>
        </p:nvSpPr>
        <p:spPr bwMode="auto">
          <a:xfrm>
            <a:off x="1954213" y="1557339"/>
            <a:ext cx="8297862" cy="1201737"/>
          </a:xfrm>
          <a:prstGeom prst="rect">
            <a:avLst/>
          </a:prstGeom>
          <a:solidFill>
            <a:srgbClr val="FFFFCC"/>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83" name="Text Box 8"/>
          <p:cNvSpPr txBox="1">
            <a:spLocks noChangeArrowheads="1"/>
          </p:cNvSpPr>
          <p:nvPr/>
        </p:nvSpPr>
        <p:spPr bwMode="auto">
          <a:xfrm>
            <a:off x="3824289" y="609600"/>
            <a:ext cx="4232275" cy="457200"/>
          </a:xfrm>
          <a:prstGeom prst="rect">
            <a:avLst/>
          </a:prstGeom>
          <a:noFill/>
          <a:ln w="9525">
            <a:noFill/>
            <a:miter lim="800000"/>
            <a:headEnd/>
            <a:tailEnd/>
          </a:ln>
        </p:spPr>
        <p:txBody>
          <a:bodyP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2400" b="1" i="0" u="none" strike="noStrike" kern="1200" cap="none" spc="0" normalizeH="0" baseline="30000" noProof="0">
                <a:ln>
                  <a:noFill/>
                </a:ln>
                <a:solidFill>
                  <a:srgbClr val="FF0000"/>
                </a:solidFill>
                <a:effectLst/>
                <a:uLnTx/>
                <a:uFillTx/>
                <a:latin typeface="Calibri" panose="020F0502020204030204"/>
                <a:ea typeface="+mn-ea"/>
                <a:cs typeface="Arial" charset="0"/>
              </a:rPr>
              <a:t>15</a:t>
            </a:r>
            <a:r>
              <a:rPr kumimoji="0" lang="en-US" sz="2400" b="1" i="0" u="none" strike="noStrike" kern="1200" cap="none" spc="0" normalizeH="0" baseline="0" noProof="0">
                <a:ln>
                  <a:noFill/>
                </a:ln>
                <a:solidFill>
                  <a:srgbClr val="FF0000"/>
                </a:solidFill>
                <a:effectLst/>
                <a:uLnTx/>
                <a:uFillTx/>
                <a:latin typeface="Calibri" panose="020F0502020204030204"/>
                <a:ea typeface="+mn-ea"/>
                <a:cs typeface="Arial" charset="0"/>
              </a:rPr>
              <a:t>N</a:t>
            </a:r>
            <a:r>
              <a:rPr kumimoji="0" lang="en-US" sz="2400" b="1" i="0" u="none" strike="noStrike" kern="1200" cap="none" spc="0" normalizeH="0" baseline="0" noProof="0">
                <a:ln>
                  <a:noFill/>
                </a:ln>
                <a:solidFill>
                  <a:srgbClr val="00FFFF"/>
                </a:solidFill>
                <a:effectLst/>
                <a:uLnTx/>
                <a:uFillTx/>
                <a:latin typeface="Calibri" panose="020F0502020204030204"/>
                <a:ea typeface="+mn-ea"/>
                <a:cs typeface="Arial" charset="0"/>
              </a:rPr>
              <a:t> </a:t>
            </a:r>
            <a:r>
              <a:rPr kumimoji="0" lang="en-US" sz="2400" b="1" i="0" u="none" strike="noStrike" kern="1200" cap="none" spc="0" normalizeH="0" baseline="0" noProof="0">
                <a:ln>
                  <a:noFill/>
                </a:ln>
                <a:solidFill>
                  <a:prstClr val="black"/>
                </a:solidFill>
                <a:effectLst/>
                <a:uLnTx/>
                <a:uFillTx/>
                <a:latin typeface="Calibri" panose="020F0502020204030204"/>
                <a:ea typeface="+mn-ea"/>
                <a:cs typeface="Arial" charset="0"/>
              </a:rPr>
              <a:t>Enriched Media</a:t>
            </a:r>
          </a:p>
        </p:txBody>
      </p:sp>
      <p:sp>
        <p:nvSpPr>
          <p:cNvPr id="24584" name="Line 12"/>
          <p:cNvSpPr>
            <a:spLocks noChangeShapeType="1"/>
          </p:cNvSpPr>
          <p:nvPr/>
        </p:nvSpPr>
        <p:spPr bwMode="auto">
          <a:xfrm>
            <a:off x="6100764" y="1025525"/>
            <a:ext cx="15875" cy="508000"/>
          </a:xfrm>
          <a:prstGeom prst="line">
            <a:avLst/>
          </a:prstGeom>
          <a:noFill/>
          <a:ln w="57150">
            <a:solidFill>
              <a:schemeClr val="tx1"/>
            </a:solidFill>
            <a:round/>
            <a:headEn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85" name="Rectangle 13"/>
          <p:cNvSpPr>
            <a:spLocks noChangeArrowheads="1"/>
          </p:cNvSpPr>
          <p:nvPr/>
        </p:nvSpPr>
        <p:spPr bwMode="auto">
          <a:xfrm>
            <a:off x="6265863" y="1076325"/>
            <a:ext cx="1829540"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charset="0"/>
              </a:rPr>
              <a:t>Protein Synthesis</a:t>
            </a:r>
          </a:p>
        </p:txBody>
      </p:sp>
      <p:sp>
        <p:nvSpPr>
          <p:cNvPr id="24586" name="Rectangle 14"/>
          <p:cNvSpPr>
            <a:spLocks noChangeArrowheads="1"/>
          </p:cNvSpPr>
          <p:nvPr/>
        </p:nvSpPr>
        <p:spPr bwMode="auto">
          <a:xfrm>
            <a:off x="2019301" y="1193800"/>
            <a:ext cx="2213683"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30000" noProof="0">
                <a:ln>
                  <a:noFill/>
                </a:ln>
                <a:solidFill>
                  <a:srgbClr val="FF0000"/>
                </a:solidFill>
                <a:effectLst/>
                <a:uLnTx/>
                <a:uFillTx/>
                <a:latin typeface="Calibri" panose="020F0502020204030204"/>
                <a:ea typeface="+mn-ea"/>
                <a:cs typeface="Arial" charset="0"/>
              </a:rPr>
              <a:t>15</a:t>
            </a:r>
            <a:r>
              <a:rPr kumimoji="0" lang="en-US" sz="1800" b="1" i="0" u="none" strike="noStrike" kern="1200" cap="none" spc="0" normalizeH="0" baseline="0" noProof="0">
                <a:ln>
                  <a:noFill/>
                </a:ln>
                <a:solidFill>
                  <a:srgbClr val="FF0000"/>
                </a:solidFill>
                <a:effectLst/>
                <a:uLnTx/>
                <a:uFillTx/>
                <a:latin typeface="Calibri" panose="020F0502020204030204"/>
                <a:ea typeface="+mn-ea"/>
                <a:cs typeface="Arial" charset="0"/>
              </a:rPr>
              <a:t>N Internal Standard</a:t>
            </a:r>
          </a:p>
        </p:txBody>
      </p:sp>
      <p:grpSp>
        <p:nvGrpSpPr>
          <p:cNvPr id="24587" name="Group 16"/>
          <p:cNvGrpSpPr>
            <a:grpSpLocks/>
          </p:cNvGrpSpPr>
          <p:nvPr/>
        </p:nvGrpSpPr>
        <p:grpSpPr bwMode="auto">
          <a:xfrm>
            <a:off x="1958976" y="3025775"/>
            <a:ext cx="8297863" cy="1589088"/>
            <a:chOff x="274" y="1993"/>
            <a:chExt cx="5227" cy="1001"/>
          </a:xfrm>
        </p:grpSpPr>
        <p:sp>
          <p:nvSpPr>
            <p:cNvPr id="24597" name="Rectangle 17"/>
            <p:cNvSpPr>
              <a:spLocks noChangeArrowheads="1"/>
            </p:cNvSpPr>
            <p:nvPr/>
          </p:nvSpPr>
          <p:spPr bwMode="auto">
            <a:xfrm>
              <a:off x="274" y="2237"/>
              <a:ext cx="5227" cy="757"/>
            </a:xfrm>
            <a:prstGeom prst="rect">
              <a:avLst/>
            </a:prstGeom>
            <a:solidFill>
              <a:srgbClr val="FFFFCC"/>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98" name="Rectangle 18"/>
            <p:cNvSpPr>
              <a:spLocks noChangeArrowheads="1"/>
            </p:cNvSpPr>
            <p:nvPr/>
          </p:nvSpPr>
          <p:spPr bwMode="auto">
            <a:xfrm>
              <a:off x="312" y="1993"/>
              <a:ext cx="561" cy="23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Calibri" panose="020F0502020204030204"/>
                  <a:ea typeface="+mn-ea"/>
                  <a:cs typeface="Arial" charset="0"/>
                </a:rPr>
                <a:t>Sample</a:t>
              </a:r>
            </a:p>
          </p:txBody>
        </p:sp>
      </p:grpSp>
      <p:cxnSp>
        <p:nvCxnSpPr>
          <p:cNvPr id="24588" name="AutoShape 24"/>
          <p:cNvCxnSpPr>
            <a:cxnSpLocks noChangeShapeType="1"/>
          </p:cNvCxnSpPr>
          <p:nvPr/>
        </p:nvCxnSpPr>
        <p:spPr bwMode="auto">
          <a:xfrm rot="16200000" flipH="1">
            <a:off x="7058026" y="4645026"/>
            <a:ext cx="1038225" cy="1289050"/>
          </a:xfrm>
          <a:prstGeom prst="bentConnector2">
            <a:avLst/>
          </a:prstGeom>
          <a:noFill/>
          <a:ln w="57150">
            <a:solidFill>
              <a:schemeClr val="tx1"/>
            </a:solidFill>
            <a:miter lim="800000"/>
            <a:headEnd/>
            <a:tailEnd type="arrow" w="med" len="med"/>
          </a:ln>
        </p:spPr>
      </p:cxnSp>
      <p:sp>
        <p:nvSpPr>
          <p:cNvPr id="24589" name="Rectangle 25"/>
          <p:cNvSpPr>
            <a:spLocks noChangeArrowheads="1"/>
          </p:cNvSpPr>
          <p:nvPr/>
        </p:nvSpPr>
        <p:spPr bwMode="auto">
          <a:xfrm>
            <a:off x="2809876" y="4937125"/>
            <a:ext cx="4106863" cy="1569660"/>
          </a:xfrm>
          <a:prstGeom prst="rect">
            <a:avLst/>
          </a:prstGeom>
          <a:noFill/>
          <a:ln w="9525">
            <a:noFill/>
            <a:miter lim="800000"/>
            <a:headEnd/>
            <a:tailEnd/>
          </a:ln>
        </p:spPr>
        <p:txBody>
          <a:bodyPr>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Cell Lysis</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Reduction and Alkylation</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Digestion</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µLC/µLC/MS/MS</a:t>
            </a:r>
          </a:p>
        </p:txBody>
      </p:sp>
      <p:grpSp>
        <p:nvGrpSpPr>
          <p:cNvPr id="4" name="Group 27"/>
          <p:cNvGrpSpPr>
            <a:grpSpLocks/>
          </p:cNvGrpSpPr>
          <p:nvPr/>
        </p:nvGrpSpPr>
        <p:grpSpPr bwMode="auto">
          <a:xfrm>
            <a:off x="1924052" y="4613276"/>
            <a:ext cx="925513" cy="2138363"/>
            <a:chOff x="252" y="2993"/>
            <a:chExt cx="583" cy="1347"/>
          </a:xfrm>
        </p:grpSpPr>
        <p:sp>
          <p:nvSpPr>
            <p:cNvPr id="24595" name="AutoShape 28"/>
            <p:cNvSpPr>
              <a:spLocks/>
            </p:cNvSpPr>
            <p:nvPr/>
          </p:nvSpPr>
          <p:spPr bwMode="auto">
            <a:xfrm>
              <a:off x="694" y="3238"/>
              <a:ext cx="141" cy="884"/>
            </a:xfrm>
            <a:prstGeom prst="leftBrace">
              <a:avLst>
                <a:gd name="adj1" fmla="val 52246"/>
                <a:gd name="adj2" fmla="val 50000"/>
              </a:avLst>
            </a:prstGeom>
            <a:noFill/>
            <a:ln w="57150">
              <a:solidFill>
                <a:srgbClr val="FF99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96" name="Text Box 29"/>
            <p:cNvSpPr txBox="1">
              <a:spLocks noChangeArrowheads="1"/>
            </p:cNvSpPr>
            <p:nvPr/>
          </p:nvSpPr>
          <p:spPr bwMode="auto">
            <a:xfrm rot="16200000">
              <a:off x="-218" y="3463"/>
              <a:ext cx="1347" cy="407"/>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9900"/>
                  </a:solidFill>
                  <a:effectLst/>
                  <a:uLnTx/>
                  <a:uFillTx/>
                  <a:latin typeface="Calibri" panose="020F0502020204030204"/>
                  <a:ea typeface="+mn-ea"/>
                  <a:cs typeface="Arial" charset="0"/>
                </a:rPr>
                <a:t>Sample &amp; Int Std Combined</a:t>
              </a:r>
            </a:p>
          </p:txBody>
        </p:sp>
      </p:grpSp>
      <p:pic>
        <p:nvPicPr>
          <p:cNvPr id="24591" name="Picture 37"/>
          <p:cNvPicPr>
            <a:picLocks noChangeAspect="1" noChangeArrowheads="1"/>
          </p:cNvPicPr>
          <p:nvPr/>
        </p:nvPicPr>
        <p:blipFill>
          <a:blip r:embed="rId2" cstate="print"/>
          <a:srcRect/>
          <a:stretch>
            <a:fillRect/>
          </a:stretch>
        </p:blipFill>
        <p:spPr bwMode="auto">
          <a:xfrm>
            <a:off x="8153401" y="4953000"/>
            <a:ext cx="2352675" cy="1771650"/>
          </a:xfrm>
          <a:prstGeom prst="rect">
            <a:avLst/>
          </a:prstGeom>
          <a:noFill/>
          <a:ln w="9525">
            <a:noFill/>
            <a:miter lim="800000"/>
            <a:headEnd/>
            <a:tailEnd/>
          </a:ln>
        </p:spPr>
      </p:pic>
      <p:pic>
        <p:nvPicPr>
          <p:cNvPr id="24592" name="Picture 41"/>
          <p:cNvPicPr>
            <a:picLocks noChangeAspect="1" noChangeArrowheads="1"/>
          </p:cNvPicPr>
          <p:nvPr/>
        </p:nvPicPr>
        <p:blipFill>
          <a:blip r:embed="rId3" cstate="print"/>
          <a:srcRect/>
          <a:stretch>
            <a:fillRect/>
          </a:stretch>
        </p:blipFill>
        <p:spPr bwMode="auto">
          <a:xfrm>
            <a:off x="2224089" y="3505200"/>
            <a:ext cx="7742237" cy="1028700"/>
          </a:xfrm>
          <a:prstGeom prst="rect">
            <a:avLst/>
          </a:prstGeom>
          <a:noFill/>
          <a:ln w="9525">
            <a:noFill/>
            <a:miter lim="800000"/>
            <a:headEnd/>
            <a:tailEnd/>
          </a:ln>
        </p:spPr>
      </p:pic>
      <p:pic>
        <p:nvPicPr>
          <p:cNvPr id="24593" name="Picture 42"/>
          <p:cNvPicPr>
            <a:picLocks noChangeAspect="1" noChangeArrowheads="1"/>
          </p:cNvPicPr>
          <p:nvPr/>
        </p:nvPicPr>
        <p:blipFill>
          <a:blip r:embed="rId4" cstate="print"/>
          <a:srcRect/>
          <a:stretch>
            <a:fillRect/>
          </a:stretch>
        </p:blipFill>
        <p:spPr bwMode="auto">
          <a:xfrm>
            <a:off x="3538539" y="1733550"/>
            <a:ext cx="5114925" cy="857250"/>
          </a:xfrm>
          <a:prstGeom prst="rect">
            <a:avLst/>
          </a:prstGeom>
          <a:noFill/>
          <a:ln w="9525">
            <a:noFill/>
            <a:miter lim="800000"/>
            <a:headEnd/>
            <a:tailEnd/>
          </a:ln>
        </p:spPr>
      </p:pic>
      <p:sp>
        <p:nvSpPr>
          <p:cNvPr id="24594" name="Line 5"/>
          <p:cNvSpPr>
            <a:spLocks noChangeShapeType="1"/>
          </p:cNvSpPr>
          <p:nvPr/>
        </p:nvSpPr>
        <p:spPr bwMode="auto">
          <a:xfrm>
            <a:off x="6100764" y="2819401"/>
            <a:ext cx="15875" cy="576263"/>
          </a:xfrm>
          <a:prstGeom prst="line">
            <a:avLst/>
          </a:prstGeom>
          <a:noFill/>
          <a:ln w="57150">
            <a:solidFill>
              <a:schemeClr val="accent2"/>
            </a:solidFill>
            <a:round/>
            <a:headEnd type="arrow" w="med" len="me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07765579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
          <p:cNvGraphicFramePr>
            <a:graphicFrameLocks noChangeAspect="1"/>
          </p:cNvGraphicFramePr>
          <p:nvPr>
            <p:extLst>
              <p:ext uri="{D42A27DB-BD31-4B8C-83A1-F6EECF244321}">
                <p14:modId xmlns:p14="http://schemas.microsoft.com/office/powerpoint/2010/main" val="2210198298"/>
              </p:ext>
            </p:extLst>
          </p:nvPr>
        </p:nvGraphicFramePr>
        <p:xfrm>
          <a:off x="1905001" y="1182688"/>
          <a:ext cx="1965325" cy="1598612"/>
        </p:xfrm>
        <a:graphic>
          <a:graphicData uri="http://schemas.openxmlformats.org/presentationml/2006/ole">
            <mc:AlternateContent xmlns:mc="http://schemas.openxmlformats.org/markup-compatibility/2006">
              <mc:Choice xmlns:v="urn:schemas-microsoft-com:vml" Requires="v">
                <p:oleObj name="Graph" r:id="rId2" imgW="3389760" imgH="2795040" progId="Origin50.Graph">
                  <p:embed/>
                </p:oleObj>
              </mc:Choice>
              <mc:Fallback>
                <p:oleObj name="Graph" r:id="rId2" imgW="3389760" imgH="2795040" progId="Origin50.Graph">
                  <p:embed/>
                  <p:pic>
                    <p:nvPicPr>
                      <p:cNvPr id="921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1182688"/>
                        <a:ext cx="1965325" cy="1598612"/>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2" name="Object 6"/>
          <p:cNvGraphicFramePr>
            <a:graphicFrameLocks noChangeAspect="1"/>
          </p:cNvGraphicFramePr>
          <p:nvPr>
            <p:extLst>
              <p:ext uri="{D42A27DB-BD31-4B8C-83A1-F6EECF244321}">
                <p14:modId xmlns:p14="http://schemas.microsoft.com/office/powerpoint/2010/main" val="2240532801"/>
              </p:ext>
            </p:extLst>
          </p:nvPr>
        </p:nvGraphicFramePr>
        <p:xfrm>
          <a:off x="4130676" y="1795464"/>
          <a:ext cx="1965325" cy="1597025"/>
        </p:xfrm>
        <a:graphic>
          <a:graphicData uri="http://schemas.openxmlformats.org/presentationml/2006/ole">
            <mc:AlternateContent xmlns:mc="http://schemas.openxmlformats.org/markup-compatibility/2006">
              <mc:Choice xmlns:v="urn:schemas-microsoft-com:vml" Requires="v">
                <p:oleObj name="Graph" r:id="rId4" imgW="3493440" imgH="2838240" progId="Origin50.Graph">
                  <p:embed/>
                </p:oleObj>
              </mc:Choice>
              <mc:Fallback>
                <p:oleObj name="Graph" r:id="rId4" imgW="3493440" imgH="2838240" progId="Origin50.Graph">
                  <p:embed/>
                  <p:pic>
                    <p:nvPicPr>
                      <p:cNvPr id="922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676" y="1795464"/>
                        <a:ext cx="1965325" cy="159702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aphicFrame>
        <p:nvGraphicFramePr>
          <p:cNvPr id="9225" name="Object 9"/>
          <p:cNvGraphicFramePr>
            <a:graphicFrameLocks noChangeAspect="1"/>
          </p:cNvGraphicFramePr>
          <p:nvPr>
            <p:extLst>
              <p:ext uri="{D42A27DB-BD31-4B8C-83A1-F6EECF244321}">
                <p14:modId xmlns:p14="http://schemas.microsoft.com/office/powerpoint/2010/main" val="2862253258"/>
              </p:ext>
            </p:extLst>
          </p:nvPr>
        </p:nvGraphicFramePr>
        <p:xfrm>
          <a:off x="6248400" y="1789114"/>
          <a:ext cx="1974850" cy="16033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9225"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1789114"/>
                        <a:ext cx="1974850" cy="1603375"/>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4" name="Text Box 15"/>
          <p:cNvSpPr txBox="1">
            <a:spLocks noChangeArrowheads="1"/>
          </p:cNvSpPr>
          <p:nvPr/>
        </p:nvSpPr>
        <p:spPr bwMode="auto">
          <a:xfrm>
            <a:off x="1905001" y="660401"/>
            <a:ext cx="1946275"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mn-ea"/>
                <a:cs typeface="Arial" charset="0"/>
              </a:rPr>
              <a:t>Mass Spectrum</a:t>
            </a:r>
          </a:p>
        </p:txBody>
      </p:sp>
      <p:graphicFrame>
        <p:nvGraphicFramePr>
          <p:cNvPr id="9232" name="Object 16"/>
          <p:cNvGraphicFramePr>
            <a:graphicFrameLocks noChangeAspect="1"/>
          </p:cNvGraphicFramePr>
          <p:nvPr>
            <p:extLst>
              <p:ext uri="{D42A27DB-BD31-4B8C-83A1-F6EECF244321}">
                <p14:modId xmlns:p14="http://schemas.microsoft.com/office/powerpoint/2010/main" val="1065880929"/>
              </p:ext>
            </p:extLst>
          </p:nvPr>
        </p:nvGraphicFramePr>
        <p:xfrm>
          <a:off x="8382000" y="1784350"/>
          <a:ext cx="1981200" cy="1600200"/>
        </p:xfrm>
        <a:graphic>
          <a:graphicData uri="http://schemas.openxmlformats.org/presentationml/2006/ole">
            <mc:AlternateContent xmlns:mc="http://schemas.openxmlformats.org/markup-compatibility/2006">
              <mc:Choice xmlns:v="urn:schemas-microsoft-com:vml" Requires="v">
                <p:oleObj name="Graph" r:id="rId8" imgW="3493440" imgH="2962080" progId="Origin50.Graph">
                  <p:embed/>
                </p:oleObj>
              </mc:Choice>
              <mc:Fallback>
                <p:oleObj name="Graph" r:id="rId8" imgW="3493440" imgH="2962080" progId="Origin50.Graph">
                  <p:embed/>
                  <p:pic>
                    <p:nvPicPr>
                      <p:cNvPr id="9232"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0" y="1784350"/>
                        <a:ext cx="1981200" cy="1600200"/>
                      </a:xfrm>
                      <a:prstGeom prst="rect">
                        <a:avLst/>
                      </a:prstGeom>
                      <a:noFill/>
                      <a:ln w="9525">
                        <a:solidFill>
                          <a:srgbClr val="5F5F5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9223" name="Rectangle 30"/>
          <p:cNvSpPr>
            <a:spLocks noGrp="1" noChangeArrowheads="1"/>
          </p:cNvSpPr>
          <p:nvPr>
            <p:ph type="title"/>
          </p:nvPr>
        </p:nvSpPr>
        <p:spPr/>
        <p:txBody>
          <a:bodyPr/>
          <a:lstStyle/>
          <a:p>
            <a:pPr eaLnBrk="1" hangingPunct="1"/>
            <a:r>
              <a:rPr lang="en-US" dirty="0">
                <a:solidFill>
                  <a:schemeClr val="tx1"/>
                </a:solidFill>
                <a:latin typeface="+mn-lt"/>
              </a:rPr>
              <a:t>Data Dependent Acquisition (DDA)</a:t>
            </a:r>
          </a:p>
        </p:txBody>
      </p:sp>
      <p:sp>
        <p:nvSpPr>
          <p:cNvPr id="9234" name="Rectangle 18"/>
          <p:cNvSpPr>
            <a:spLocks noGrp="1" noChangeArrowheads="1"/>
          </p:cNvSpPr>
          <p:nvPr>
            <p:ph type="body" idx="4294967295"/>
          </p:nvPr>
        </p:nvSpPr>
        <p:spPr>
          <a:xfrm>
            <a:off x="2133600" y="5029200"/>
            <a:ext cx="7620000" cy="1905000"/>
          </a:xfrm>
        </p:spPr>
        <p:txBody>
          <a:bodyPr/>
          <a:lstStyle/>
          <a:p>
            <a:pPr marL="609600" indent="-609600" eaLnBrk="1" hangingPunct="1">
              <a:buFontTx/>
              <a:buAutoNum type="arabicPeriod"/>
            </a:pPr>
            <a:r>
              <a:rPr lang="en-US" sz="2400"/>
              <a:t>Acquire mass spectrum</a:t>
            </a:r>
          </a:p>
          <a:p>
            <a:pPr marL="609600" indent="-609600" eaLnBrk="1" hangingPunct="1">
              <a:buFontTx/>
              <a:buAutoNum type="arabicPeriod"/>
            </a:pPr>
            <a:r>
              <a:rPr lang="en-US" sz="2400"/>
              <a:t>Select peptides for tandem mass spectrometry</a:t>
            </a:r>
          </a:p>
          <a:p>
            <a:pPr marL="609600" indent="-609600" eaLnBrk="1" hangingPunct="1">
              <a:buFontTx/>
              <a:buAutoNum type="arabicPeriod"/>
            </a:pPr>
            <a:r>
              <a:rPr lang="en-US" sz="2400"/>
              <a:t>Selectively isolate and fragment peptides.</a:t>
            </a:r>
          </a:p>
          <a:p>
            <a:pPr marL="609600" indent="-609600" eaLnBrk="1" hangingPunct="1">
              <a:buFontTx/>
              <a:buAutoNum type="arabicPeriod"/>
            </a:pPr>
            <a:r>
              <a:rPr lang="en-US" sz="2400"/>
              <a:t>Repeat for 3 different peptides</a:t>
            </a:r>
          </a:p>
        </p:txBody>
      </p:sp>
      <p:grpSp>
        <p:nvGrpSpPr>
          <p:cNvPr id="2" name="Group 22"/>
          <p:cNvGrpSpPr>
            <a:grpSpLocks/>
          </p:cNvGrpSpPr>
          <p:nvPr/>
        </p:nvGrpSpPr>
        <p:grpSpPr bwMode="auto">
          <a:xfrm>
            <a:off x="2743201" y="1111251"/>
            <a:ext cx="709613" cy="404813"/>
            <a:chOff x="768" y="460"/>
            <a:chExt cx="447" cy="255"/>
          </a:xfrm>
        </p:grpSpPr>
        <p:sp>
          <p:nvSpPr>
            <p:cNvPr id="9233" name="Text Box 19"/>
            <p:cNvSpPr txBox="1">
              <a:spLocks noChangeArrowheads="1"/>
            </p:cNvSpPr>
            <p:nvPr/>
          </p:nvSpPr>
          <p:spPr bwMode="auto">
            <a:xfrm>
              <a:off x="768" y="460"/>
              <a:ext cx="187" cy="212"/>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6600"/>
                  </a:solidFill>
                  <a:effectLst/>
                  <a:uLnTx/>
                  <a:uFillTx/>
                  <a:latin typeface="Arial" charset="0"/>
                  <a:ea typeface="+mn-ea"/>
                  <a:cs typeface="Arial" charset="0"/>
                </a:rPr>
                <a:t>1</a:t>
              </a:r>
            </a:p>
          </p:txBody>
        </p:sp>
        <p:sp>
          <p:nvSpPr>
            <p:cNvPr id="5" name="Text Box 20"/>
            <p:cNvSpPr txBox="1">
              <a:spLocks noChangeArrowheads="1"/>
            </p:cNvSpPr>
            <p:nvPr/>
          </p:nvSpPr>
          <p:spPr bwMode="auto">
            <a:xfrm>
              <a:off x="897" y="460"/>
              <a:ext cx="187" cy="212"/>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CC00"/>
                  </a:solidFill>
                  <a:effectLst/>
                  <a:uLnTx/>
                  <a:uFillTx/>
                  <a:latin typeface="Arial" charset="0"/>
                  <a:ea typeface="+mn-ea"/>
                  <a:cs typeface="Arial" charset="0"/>
                </a:rPr>
                <a:t>2</a:t>
              </a:r>
            </a:p>
          </p:txBody>
        </p:sp>
        <p:sp>
          <p:nvSpPr>
            <p:cNvPr id="9235" name="Text Box 21"/>
            <p:cNvSpPr txBox="1">
              <a:spLocks noChangeArrowheads="1"/>
            </p:cNvSpPr>
            <p:nvPr/>
          </p:nvSpPr>
          <p:spPr bwMode="auto">
            <a:xfrm>
              <a:off x="1028" y="503"/>
              <a:ext cx="187" cy="212"/>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Arial" charset="0"/>
                  <a:ea typeface="+mn-ea"/>
                  <a:cs typeface="Arial" charset="0"/>
                </a:rPr>
                <a:t>3</a:t>
              </a:r>
            </a:p>
          </p:txBody>
        </p:sp>
      </p:grpSp>
      <p:sp>
        <p:nvSpPr>
          <p:cNvPr id="9239" name="Text Box 23"/>
          <p:cNvSpPr txBox="1">
            <a:spLocks noChangeArrowheads="1"/>
          </p:cNvSpPr>
          <p:nvPr/>
        </p:nvSpPr>
        <p:spPr bwMode="auto">
          <a:xfrm>
            <a:off x="5126038" y="1219201"/>
            <a:ext cx="4076700" cy="396875"/>
          </a:xfrm>
          <a:prstGeom prst="rect">
            <a:avLst/>
          </a:prstGeom>
          <a:noFill/>
          <a:ln w="9525">
            <a:noFill/>
            <a:miter lim="800000"/>
            <a:headEnd/>
            <a:tailEnd/>
          </a:ln>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mn-ea"/>
                <a:cs typeface="Arial" charset="0"/>
              </a:rPr>
              <a:t>Tandem Mass Spectra of Peptides</a:t>
            </a:r>
          </a:p>
        </p:txBody>
      </p:sp>
      <p:cxnSp>
        <p:nvCxnSpPr>
          <p:cNvPr id="9240" name="AutoShape 24"/>
          <p:cNvCxnSpPr>
            <a:cxnSpLocks noChangeShapeType="1"/>
          </p:cNvCxnSpPr>
          <p:nvPr/>
        </p:nvCxnSpPr>
        <p:spPr bwMode="auto">
          <a:xfrm rot="16200000" flipV="1">
            <a:off x="5828507" y="-159544"/>
            <a:ext cx="603250" cy="6484937"/>
          </a:xfrm>
          <a:prstGeom prst="curvedConnector3">
            <a:avLst>
              <a:gd name="adj1" fmla="val -126583"/>
            </a:avLst>
          </a:prstGeom>
          <a:noFill/>
          <a:ln w="57150">
            <a:solidFill>
              <a:schemeClr val="tx1"/>
            </a:solidFill>
            <a:round/>
            <a:headEnd/>
            <a:tailEnd type="triangle" w="med" len="med"/>
          </a:ln>
        </p:spPr>
      </p:cxnSp>
      <p:grpSp>
        <p:nvGrpSpPr>
          <p:cNvPr id="3" name="Group 28"/>
          <p:cNvGrpSpPr>
            <a:grpSpLocks/>
          </p:cNvGrpSpPr>
          <p:nvPr/>
        </p:nvGrpSpPr>
        <p:grpSpPr bwMode="auto">
          <a:xfrm>
            <a:off x="1905000" y="4572000"/>
            <a:ext cx="8458200" cy="457200"/>
            <a:chOff x="240" y="2400"/>
            <a:chExt cx="5328" cy="288"/>
          </a:xfrm>
        </p:grpSpPr>
        <p:sp>
          <p:nvSpPr>
            <p:cNvPr id="9230" name="Line 25"/>
            <p:cNvSpPr>
              <a:spLocks noChangeShapeType="1"/>
            </p:cNvSpPr>
            <p:nvPr/>
          </p:nvSpPr>
          <p:spPr bwMode="auto">
            <a:xfrm>
              <a:off x="240" y="2544"/>
              <a:ext cx="5328" cy="0"/>
            </a:xfrm>
            <a:prstGeom prst="line">
              <a:avLst/>
            </a:prstGeom>
            <a:noFill/>
            <a:ln w="76200">
              <a:solidFill>
                <a:schemeClr val="hlink"/>
              </a:solidFill>
              <a:round/>
              <a:headEnd type="triangle" w="med" len="med"/>
              <a:tailEnd type="triangl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9231" name="Line 26"/>
            <p:cNvSpPr>
              <a:spLocks noChangeShapeType="1"/>
            </p:cNvSpPr>
            <p:nvPr/>
          </p:nvSpPr>
          <p:spPr bwMode="auto">
            <a:xfrm>
              <a:off x="240" y="2400"/>
              <a:ext cx="0" cy="288"/>
            </a:xfrm>
            <a:prstGeom prst="line">
              <a:avLst/>
            </a:prstGeom>
            <a:noFill/>
            <a:ln w="76200">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6" name="Line 27"/>
            <p:cNvSpPr>
              <a:spLocks noChangeShapeType="1"/>
            </p:cNvSpPr>
            <p:nvPr/>
          </p:nvSpPr>
          <p:spPr bwMode="auto">
            <a:xfrm>
              <a:off x="5568" y="2400"/>
              <a:ext cx="0" cy="288"/>
            </a:xfrm>
            <a:prstGeom prst="line">
              <a:avLst/>
            </a:prstGeom>
            <a:noFill/>
            <a:ln w="76200">
              <a:solidFill>
                <a:schemeClr val="hlink"/>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9245" name="Text Box 29"/>
          <p:cNvSpPr txBox="1">
            <a:spLocks noChangeArrowheads="1"/>
          </p:cNvSpPr>
          <p:nvPr/>
        </p:nvSpPr>
        <p:spPr bwMode="auto">
          <a:xfrm>
            <a:off x="4419601" y="4270376"/>
            <a:ext cx="2982913" cy="461963"/>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9999"/>
                </a:solidFill>
                <a:effectLst/>
                <a:uLnTx/>
                <a:uFillTx/>
                <a:latin typeface="Arial" charset="0"/>
                <a:ea typeface="+mn-ea"/>
                <a:cs typeface="Arial" charset="0"/>
              </a:rPr>
              <a:t>~1 Second per cycle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234">
                                            <p:txEl>
                                              <p:pRg st="0" end="0"/>
                                            </p:txEl>
                                          </p:spTgt>
                                        </p:tgtEl>
                                        <p:attrNameLst>
                                          <p:attrName>style.visibility</p:attrName>
                                        </p:attrNameLst>
                                      </p:cBhvr>
                                      <p:to>
                                        <p:strVal val="visible"/>
                                      </p:to>
                                    </p:set>
                                  </p:childTnLst>
                                </p:cTn>
                              </p:par>
                              <p:par>
                                <p:cTn id="7" presetID="1" presetClass="entr" presetSubtype="0" fill="hold" grpId="0" nodeType="withEffect">
                                  <p:stCondLst>
                                    <p:cond delay="1500"/>
                                  </p:stCondLst>
                                  <p:childTnLst>
                                    <p:set>
                                      <p:cBhvr>
                                        <p:cTn id="8" dur="1" fill="hold">
                                          <p:stCondLst>
                                            <p:cond delay="0"/>
                                          </p:stCondLst>
                                        </p:cTn>
                                        <p:tgtEl>
                                          <p:spTgt spid="9234">
                                            <p:txEl>
                                              <p:pRg st="1" end="1"/>
                                            </p:txEl>
                                          </p:spTgt>
                                        </p:tgtEl>
                                        <p:attrNameLst>
                                          <p:attrName>style.visibility</p:attrName>
                                        </p:attrNameLst>
                                      </p:cBhvr>
                                      <p:to>
                                        <p:strVal val="visible"/>
                                      </p:to>
                                    </p:set>
                                  </p:childTnLst>
                                </p:cTn>
                              </p:par>
                              <p:par>
                                <p:cTn id="9" presetID="1" presetClass="entr" presetSubtype="0" fill="hold" nodeType="withEffect">
                                  <p:stCondLst>
                                    <p:cond delay="250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grpId="1" nodeType="afterEffect">
                                  <p:stCondLst>
                                    <p:cond delay="1000"/>
                                  </p:stCondLst>
                                  <p:childTnLst>
                                    <p:set>
                                      <p:cBhvr>
                                        <p:cTn id="13" dur="1" fill="hold">
                                          <p:stCondLst>
                                            <p:cond delay="0"/>
                                          </p:stCondLst>
                                        </p:cTn>
                                        <p:tgtEl>
                                          <p:spTgt spid="9234">
                                            <p:txEl>
                                              <p:pRg st="2" end="2"/>
                                            </p:txEl>
                                          </p:spTgt>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9239"/>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000"/>
                                  </p:stCondLst>
                                  <p:childTnLst>
                                    <p:set>
                                      <p:cBhvr>
                                        <p:cTn id="18" dur="1" fill="hold">
                                          <p:stCondLst>
                                            <p:cond delay="0"/>
                                          </p:stCondLst>
                                        </p:cTn>
                                        <p:tgtEl>
                                          <p:spTgt spid="9222"/>
                                        </p:tgtEl>
                                        <p:attrNameLst>
                                          <p:attrName>style.visibility</p:attrName>
                                        </p:attrNameLst>
                                      </p:cBhvr>
                                      <p:to>
                                        <p:strVal val="visible"/>
                                      </p:to>
                                    </p:set>
                                  </p:childTnLst>
                                </p:cTn>
                              </p:par>
                            </p:childTnLst>
                          </p:cTn>
                        </p:par>
                        <p:par>
                          <p:cTn id="19" fill="hold">
                            <p:stCondLst>
                              <p:cond delay="4500"/>
                            </p:stCondLst>
                            <p:childTnLst>
                              <p:par>
                                <p:cTn id="20" presetID="1" presetClass="entr" presetSubtype="0" fill="hold" nodeType="afterEffect">
                                  <p:stCondLst>
                                    <p:cond delay="1000"/>
                                  </p:stCondLst>
                                  <p:childTnLst>
                                    <p:set>
                                      <p:cBhvr>
                                        <p:cTn id="21" dur="1" fill="hold">
                                          <p:stCondLst>
                                            <p:cond delay="0"/>
                                          </p:stCondLst>
                                        </p:cTn>
                                        <p:tgtEl>
                                          <p:spTgt spid="9225"/>
                                        </p:tgtEl>
                                        <p:attrNameLst>
                                          <p:attrName>style.visibility</p:attrName>
                                        </p:attrNameLst>
                                      </p:cBhvr>
                                      <p:to>
                                        <p:strVal val="visible"/>
                                      </p:to>
                                    </p:set>
                                  </p:childTnLst>
                                </p:cTn>
                              </p:par>
                            </p:childTnLst>
                          </p:cTn>
                        </p:par>
                        <p:par>
                          <p:cTn id="22" fill="hold">
                            <p:stCondLst>
                              <p:cond delay="5500"/>
                            </p:stCondLst>
                            <p:childTnLst>
                              <p:par>
                                <p:cTn id="23" presetID="1" presetClass="entr" presetSubtype="0" fill="hold" nodeType="afterEffect">
                                  <p:stCondLst>
                                    <p:cond delay="1000"/>
                                  </p:stCondLst>
                                  <p:childTnLst>
                                    <p:set>
                                      <p:cBhvr>
                                        <p:cTn id="24" dur="1" fill="hold">
                                          <p:stCondLst>
                                            <p:cond delay="0"/>
                                          </p:stCondLst>
                                        </p:cTn>
                                        <p:tgtEl>
                                          <p:spTgt spid="9232"/>
                                        </p:tgtEl>
                                        <p:attrNameLst>
                                          <p:attrName>style.visibility</p:attrName>
                                        </p:attrNameLst>
                                      </p:cBhvr>
                                      <p:to>
                                        <p:strVal val="visible"/>
                                      </p:to>
                                    </p:set>
                                  </p:childTnLst>
                                </p:cTn>
                              </p:par>
                            </p:childTnLst>
                          </p:cTn>
                        </p:par>
                        <p:par>
                          <p:cTn id="25" fill="hold">
                            <p:stCondLst>
                              <p:cond delay="6500"/>
                            </p:stCondLst>
                            <p:childTnLst>
                              <p:par>
                                <p:cTn id="26" presetID="1" presetClass="entr" presetSubtype="0" fill="hold" grpId="2" nodeType="afterEffect">
                                  <p:stCondLst>
                                    <p:cond delay="1000"/>
                                  </p:stCondLst>
                                  <p:childTnLst>
                                    <p:set>
                                      <p:cBhvr>
                                        <p:cTn id="27" dur="1" fill="hold">
                                          <p:stCondLst>
                                            <p:cond delay="0"/>
                                          </p:stCondLst>
                                        </p:cTn>
                                        <p:tgtEl>
                                          <p:spTgt spid="9234">
                                            <p:txEl>
                                              <p:pRg st="3" end="3"/>
                                            </p:txEl>
                                          </p:spTgt>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924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grpId="0" nodeType="afterEffect">
                                  <p:stCondLst>
                                    <p:cond delay="0"/>
                                  </p:stCondLst>
                                  <p:childTnLst>
                                    <p:set>
                                      <p:cBhvr>
                                        <p:cTn id="32" dur="1" fill="hold">
                                          <p:stCondLst>
                                            <p:cond delay="0"/>
                                          </p:stCondLst>
                                        </p:cTn>
                                        <p:tgtEl>
                                          <p:spTgt spid="9245"/>
                                        </p:tgtEl>
                                        <p:attrNameLst>
                                          <p:attrName>style.visibility</p:attrName>
                                        </p:attrNameLst>
                                      </p:cBhvr>
                                      <p:to>
                                        <p:strVal val="visible"/>
                                      </p:to>
                                    </p:set>
                                  </p:childTnLst>
                                </p:cTn>
                              </p:par>
                            </p:childTnLst>
                          </p:cTn>
                        </p:par>
                        <p:par>
                          <p:cTn id="33" fill="hold">
                            <p:stCondLst>
                              <p:cond delay="7500"/>
                            </p:stCondLst>
                            <p:childTnLst>
                              <p:par>
                                <p:cTn id="34" presetID="1" presetClass="entr" presetSubtype="0" fill="hold" nodeType="afterEffect">
                                  <p:stCondLst>
                                    <p:cond delay="100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4" grpId="0" build="p"/>
      <p:bldP spid="9234" grpId="1" build="p"/>
      <p:bldP spid="9234" grpId="2" build="p"/>
      <p:bldP spid="9239" grpId="0"/>
      <p:bldP spid="92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29"/>
          <p:cNvSpPr>
            <a:spLocks noChangeArrowheads="1"/>
          </p:cNvSpPr>
          <p:nvPr/>
        </p:nvSpPr>
        <p:spPr bwMode="auto">
          <a:xfrm>
            <a:off x="1844675" y="914400"/>
            <a:ext cx="4146550" cy="4876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1" name="Text Box 30"/>
          <p:cNvSpPr txBox="1">
            <a:spLocks noChangeArrowheads="1"/>
          </p:cNvSpPr>
          <p:nvPr/>
        </p:nvSpPr>
        <p:spPr bwMode="auto">
          <a:xfrm>
            <a:off x="2185988" y="4144963"/>
            <a:ext cx="1598612"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3082" name="Text Box 31"/>
          <p:cNvSpPr txBox="1">
            <a:spLocks noChangeArrowheads="1"/>
          </p:cNvSpPr>
          <p:nvPr/>
        </p:nvSpPr>
        <p:spPr bwMode="auto">
          <a:xfrm>
            <a:off x="4189413" y="4144963"/>
            <a:ext cx="160020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A</a:t>
            </a:r>
          </a:p>
        </p:txBody>
      </p:sp>
      <p:graphicFrame>
        <p:nvGraphicFramePr>
          <p:cNvPr id="3074" name="Object 2"/>
          <p:cNvGraphicFramePr>
            <a:graphicFrameLocks noChangeAspect="1"/>
          </p:cNvGraphicFramePr>
          <p:nvPr/>
        </p:nvGraphicFramePr>
        <p:xfrm>
          <a:off x="4092576" y="4398963"/>
          <a:ext cx="1571625" cy="1289050"/>
        </p:xfrm>
        <a:graphic>
          <a:graphicData uri="http://schemas.openxmlformats.org/presentationml/2006/ole">
            <mc:AlternateContent xmlns:mc="http://schemas.openxmlformats.org/markup-compatibility/2006">
              <mc:Choice xmlns:v="urn:schemas-microsoft-com:vml" Requires="v">
                <p:oleObj name="Graph" r:id="rId2" imgW="3504960" imgH="2875680" progId="Origin50.Graph">
                  <p:embed/>
                </p:oleObj>
              </mc:Choice>
              <mc:Fallback>
                <p:oleObj name="Graph" r:id="rId2" imgW="3504960" imgH="2875680" progId="Origin50.Graph">
                  <p:embed/>
                  <p:pic>
                    <p:nvPicPr>
                      <p:cNvPr id="30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398963"/>
                        <a:ext cx="1571625"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3" name="Line 33"/>
          <p:cNvSpPr>
            <a:spLocks noChangeShapeType="1"/>
          </p:cNvSpPr>
          <p:nvPr/>
        </p:nvSpPr>
        <p:spPr bwMode="auto">
          <a:xfrm>
            <a:off x="5202239" y="47259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4" name="Oval 35"/>
          <p:cNvSpPr>
            <a:spLocks noChangeArrowheads="1"/>
          </p:cNvSpPr>
          <p:nvPr/>
        </p:nvSpPr>
        <p:spPr bwMode="auto">
          <a:xfrm>
            <a:off x="540385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5" name="Oval 36"/>
          <p:cNvSpPr>
            <a:spLocks noChangeArrowheads="1"/>
          </p:cNvSpPr>
          <p:nvPr/>
        </p:nvSpPr>
        <p:spPr bwMode="auto">
          <a:xfrm>
            <a:off x="553085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6" name="Oval 37"/>
          <p:cNvSpPr>
            <a:spLocks noChangeArrowheads="1"/>
          </p:cNvSpPr>
          <p:nvPr/>
        </p:nvSpPr>
        <p:spPr bwMode="auto">
          <a:xfrm>
            <a:off x="5489576" y="4637088"/>
            <a:ext cx="42863"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7" name="Oval 38"/>
          <p:cNvSpPr>
            <a:spLocks noChangeArrowheads="1"/>
          </p:cNvSpPr>
          <p:nvPr/>
        </p:nvSpPr>
        <p:spPr bwMode="auto">
          <a:xfrm>
            <a:off x="5572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8" name="Oval 39"/>
          <p:cNvSpPr>
            <a:spLocks noChangeArrowheads="1"/>
          </p:cNvSpPr>
          <p:nvPr/>
        </p:nvSpPr>
        <p:spPr bwMode="auto">
          <a:xfrm>
            <a:off x="535940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9" name="Oval 40"/>
          <p:cNvSpPr>
            <a:spLocks noChangeArrowheads="1"/>
          </p:cNvSpPr>
          <p:nvPr/>
        </p:nvSpPr>
        <p:spPr bwMode="auto">
          <a:xfrm>
            <a:off x="5318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0" name="Oval 41"/>
          <p:cNvSpPr>
            <a:spLocks noChangeArrowheads="1"/>
          </p:cNvSpPr>
          <p:nvPr/>
        </p:nvSpPr>
        <p:spPr bwMode="auto">
          <a:xfrm>
            <a:off x="5276851" y="4606926"/>
            <a:ext cx="42863"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1" name="Oval 42"/>
          <p:cNvSpPr>
            <a:spLocks noChangeArrowheads="1"/>
          </p:cNvSpPr>
          <p:nvPr/>
        </p:nvSpPr>
        <p:spPr bwMode="auto">
          <a:xfrm>
            <a:off x="5251451"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2" name="Oval 43"/>
          <p:cNvSpPr>
            <a:spLocks noChangeArrowheads="1"/>
          </p:cNvSpPr>
          <p:nvPr/>
        </p:nvSpPr>
        <p:spPr bwMode="auto">
          <a:xfrm>
            <a:off x="544830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3" name="Oval 45"/>
          <p:cNvSpPr>
            <a:spLocks noChangeArrowheads="1"/>
          </p:cNvSpPr>
          <p:nvPr/>
        </p:nvSpPr>
        <p:spPr bwMode="auto">
          <a:xfrm rot="10800000">
            <a:off x="541178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4" name="Oval 46"/>
          <p:cNvSpPr>
            <a:spLocks noChangeArrowheads="1"/>
          </p:cNvSpPr>
          <p:nvPr/>
        </p:nvSpPr>
        <p:spPr bwMode="auto">
          <a:xfrm rot="10800000">
            <a:off x="528478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5" name="Oval 47"/>
          <p:cNvSpPr>
            <a:spLocks noChangeArrowheads="1"/>
          </p:cNvSpPr>
          <p:nvPr/>
        </p:nvSpPr>
        <p:spPr bwMode="auto">
          <a:xfrm rot="10800000">
            <a:off x="5324476" y="4767263"/>
            <a:ext cx="42863"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6" name="Oval 48"/>
          <p:cNvSpPr>
            <a:spLocks noChangeArrowheads="1"/>
          </p:cNvSpPr>
          <p:nvPr/>
        </p:nvSpPr>
        <p:spPr bwMode="auto">
          <a:xfrm rot="10800000">
            <a:off x="5243514"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7" name="Oval 49"/>
          <p:cNvSpPr>
            <a:spLocks noChangeArrowheads="1"/>
          </p:cNvSpPr>
          <p:nvPr/>
        </p:nvSpPr>
        <p:spPr bwMode="auto">
          <a:xfrm rot="10800000">
            <a:off x="545623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8" name="Oval 50"/>
          <p:cNvSpPr>
            <a:spLocks noChangeArrowheads="1"/>
          </p:cNvSpPr>
          <p:nvPr/>
        </p:nvSpPr>
        <p:spPr bwMode="auto">
          <a:xfrm rot="10800000">
            <a:off x="5499101"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9" name="Oval 51"/>
          <p:cNvSpPr>
            <a:spLocks noChangeArrowheads="1"/>
          </p:cNvSpPr>
          <p:nvPr/>
        </p:nvSpPr>
        <p:spPr bwMode="auto">
          <a:xfrm rot="10800000">
            <a:off x="5538788" y="479901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0" name="Oval 52"/>
          <p:cNvSpPr>
            <a:spLocks noChangeArrowheads="1"/>
          </p:cNvSpPr>
          <p:nvPr/>
        </p:nvSpPr>
        <p:spPr bwMode="auto">
          <a:xfrm rot="10800000">
            <a:off x="5565776" y="4833938"/>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1" name="Oval 53"/>
          <p:cNvSpPr>
            <a:spLocks noChangeArrowheads="1"/>
          </p:cNvSpPr>
          <p:nvPr/>
        </p:nvSpPr>
        <p:spPr bwMode="auto">
          <a:xfrm rot="10800000">
            <a:off x="536733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3075" name="Object 3"/>
          <p:cNvGraphicFramePr>
            <a:graphicFrameLocks noChangeAspect="1"/>
          </p:cNvGraphicFramePr>
          <p:nvPr/>
        </p:nvGraphicFramePr>
        <p:xfrm>
          <a:off x="2030413" y="4362450"/>
          <a:ext cx="1600200" cy="1296988"/>
        </p:xfrm>
        <a:graphic>
          <a:graphicData uri="http://schemas.openxmlformats.org/presentationml/2006/ole">
            <mc:AlternateContent xmlns:mc="http://schemas.openxmlformats.org/markup-compatibility/2006">
              <mc:Choice xmlns:v="urn:schemas-microsoft-com:vml" Requires="v">
                <p:oleObj name="Graph" r:id="rId4" imgW="3549600" imgH="2877120" progId="Origin50.Graph">
                  <p:embed/>
                </p:oleObj>
              </mc:Choice>
              <mc:Fallback>
                <p:oleObj name="Graph" r:id="rId4" imgW="3549600" imgH="2877120" progId="Origin50.Graph">
                  <p:embed/>
                  <p:pic>
                    <p:nvPicPr>
                      <p:cNvPr id="30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413" y="4362450"/>
                        <a:ext cx="160020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02" name="Oval 56"/>
          <p:cNvSpPr>
            <a:spLocks noChangeArrowheads="1"/>
          </p:cNvSpPr>
          <p:nvPr/>
        </p:nvSpPr>
        <p:spPr bwMode="auto">
          <a:xfrm>
            <a:off x="332581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3" name="Oval 57"/>
          <p:cNvSpPr>
            <a:spLocks noChangeArrowheads="1"/>
          </p:cNvSpPr>
          <p:nvPr/>
        </p:nvSpPr>
        <p:spPr bwMode="auto">
          <a:xfrm>
            <a:off x="345281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4" name="Oval 58"/>
          <p:cNvSpPr>
            <a:spLocks noChangeArrowheads="1"/>
          </p:cNvSpPr>
          <p:nvPr/>
        </p:nvSpPr>
        <p:spPr bwMode="auto">
          <a:xfrm>
            <a:off x="3411538" y="4637088"/>
            <a:ext cx="42862"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5" name="Oval 59"/>
          <p:cNvSpPr>
            <a:spLocks noChangeArrowheads="1"/>
          </p:cNvSpPr>
          <p:nvPr/>
        </p:nvSpPr>
        <p:spPr bwMode="auto">
          <a:xfrm>
            <a:off x="3494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6" name="Oval 60"/>
          <p:cNvSpPr>
            <a:spLocks noChangeArrowheads="1"/>
          </p:cNvSpPr>
          <p:nvPr/>
        </p:nvSpPr>
        <p:spPr bwMode="auto">
          <a:xfrm>
            <a:off x="328136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7" name="Oval 61"/>
          <p:cNvSpPr>
            <a:spLocks noChangeArrowheads="1"/>
          </p:cNvSpPr>
          <p:nvPr/>
        </p:nvSpPr>
        <p:spPr bwMode="auto">
          <a:xfrm>
            <a:off x="3240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8" name="Oval 62"/>
          <p:cNvSpPr>
            <a:spLocks noChangeArrowheads="1"/>
          </p:cNvSpPr>
          <p:nvPr/>
        </p:nvSpPr>
        <p:spPr bwMode="auto">
          <a:xfrm>
            <a:off x="3198813" y="4606926"/>
            <a:ext cx="42862"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9" name="Oval 63"/>
          <p:cNvSpPr>
            <a:spLocks noChangeArrowheads="1"/>
          </p:cNvSpPr>
          <p:nvPr/>
        </p:nvSpPr>
        <p:spPr bwMode="auto">
          <a:xfrm>
            <a:off x="3173414"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0" name="Oval 64"/>
          <p:cNvSpPr>
            <a:spLocks noChangeArrowheads="1"/>
          </p:cNvSpPr>
          <p:nvPr/>
        </p:nvSpPr>
        <p:spPr bwMode="auto">
          <a:xfrm>
            <a:off x="337026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1" name="Rectangle 65"/>
          <p:cNvSpPr>
            <a:spLocks noChangeArrowheads="1"/>
          </p:cNvSpPr>
          <p:nvPr/>
        </p:nvSpPr>
        <p:spPr bwMode="auto">
          <a:xfrm>
            <a:off x="5126038" y="44958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2" name="Rectangle 66"/>
          <p:cNvSpPr>
            <a:spLocks noChangeArrowheads="1"/>
          </p:cNvSpPr>
          <p:nvPr/>
        </p:nvSpPr>
        <p:spPr bwMode="auto">
          <a:xfrm>
            <a:off x="3092450" y="44862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3" name="Text Box 67"/>
          <p:cNvSpPr txBox="1">
            <a:spLocks noChangeArrowheads="1"/>
          </p:cNvSpPr>
          <p:nvPr/>
        </p:nvSpPr>
        <p:spPr bwMode="auto">
          <a:xfrm>
            <a:off x="1881188"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3114" name="Text Box 68"/>
          <p:cNvSpPr txBox="1">
            <a:spLocks noChangeArrowheads="1"/>
          </p:cNvSpPr>
          <p:nvPr/>
        </p:nvSpPr>
        <p:spPr bwMode="auto">
          <a:xfrm>
            <a:off x="3697288"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3115" name="Text Box 69"/>
          <p:cNvSpPr txBox="1">
            <a:spLocks noChangeArrowheads="1"/>
          </p:cNvSpPr>
          <p:nvPr/>
        </p:nvSpPr>
        <p:spPr bwMode="auto">
          <a:xfrm>
            <a:off x="19637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3116" name="Text Box 70"/>
          <p:cNvSpPr txBox="1">
            <a:spLocks noChangeArrowheads="1"/>
          </p:cNvSpPr>
          <p:nvPr/>
        </p:nvSpPr>
        <p:spPr bwMode="auto">
          <a:xfrm>
            <a:off x="3970338" y="995363"/>
            <a:ext cx="18081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Arial" charset="0"/>
              </a:rPr>
              <a:t>Internal Std</a:t>
            </a:r>
          </a:p>
        </p:txBody>
      </p:sp>
      <p:sp>
        <p:nvSpPr>
          <p:cNvPr id="3117" name="AutoShape 71"/>
          <p:cNvSpPr>
            <a:spLocks noChangeArrowheads="1"/>
          </p:cNvSpPr>
          <p:nvPr/>
        </p:nvSpPr>
        <p:spPr bwMode="auto">
          <a:xfrm>
            <a:off x="2262188" y="1384301"/>
            <a:ext cx="989012" cy="233363"/>
          </a:xfrm>
          <a:prstGeom prst="can">
            <a:avLst>
              <a:gd name="adj" fmla="val 25000"/>
            </a:avLst>
          </a:prstGeom>
          <a:solidFill>
            <a:srgbClr val="FF00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8" name="AutoShape 72"/>
          <p:cNvSpPr>
            <a:spLocks noChangeArrowheads="1"/>
          </p:cNvSpPr>
          <p:nvPr/>
        </p:nvSpPr>
        <p:spPr bwMode="auto">
          <a:xfrm>
            <a:off x="4365626" y="1384301"/>
            <a:ext cx="989013"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9" name="Line 74"/>
          <p:cNvSpPr>
            <a:spLocks noChangeShapeType="1"/>
          </p:cNvSpPr>
          <p:nvPr/>
        </p:nvSpPr>
        <p:spPr bwMode="auto">
          <a:xfrm>
            <a:off x="2843213"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0" name="Line 75"/>
          <p:cNvSpPr>
            <a:spLocks noChangeShapeType="1"/>
          </p:cNvSpPr>
          <p:nvPr/>
        </p:nvSpPr>
        <p:spPr bwMode="auto">
          <a:xfrm>
            <a:off x="4910138"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3121" name="AutoShape 76"/>
          <p:cNvCxnSpPr>
            <a:cxnSpLocks noChangeShapeType="1"/>
            <a:stCxn id="3119" idx="1"/>
            <a:endCxn id="3120" idx="1"/>
          </p:cNvCxnSpPr>
          <p:nvPr/>
        </p:nvCxnSpPr>
        <p:spPr bwMode="auto">
          <a:xfrm>
            <a:off x="2843214" y="2370138"/>
            <a:ext cx="2066925" cy="0"/>
          </a:xfrm>
          <a:prstGeom prst="straightConnector1">
            <a:avLst/>
          </a:prstGeom>
          <a:noFill/>
          <a:ln w="38100">
            <a:solidFill>
              <a:schemeClr val="tx1"/>
            </a:solidFill>
            <a:round/>
            <a:headEnd/>
            <a:tailEnd/>
          </a:ln>
        </p:spPr>
      </p:cxnSp>
      <p:sp>
        <p:nvSpPr>
          <p:cNvPr id="3122" name="Line 77"/>
          <p:cNvSpPr>
            <a:spLocks noChangeShapeType="1"/>
          </p:cNvSpPr>
          <p:nvPr/>
        </p:nvSpPr>
        <p:spPr bwMode="auto">
          <a:xfrm>
            <a:off x="3894138" y="2370138"/>
            <a:ext cx="0" cy="214312"/>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3" name="Text Box 78"/>
          <p:cNvSpPr txBox="1">
            <a:spLocks noChangeArrowheads="1"/>
          </p:cNvSpPr>
          <p:nvPr/>
        </p:nvSpPr>
        <p:spPr bwMode="auto">
          <a:xfrm>
            <a:off x="3433763" y="2027238"/>
            <a:ext cx="881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3124" name="Text Box 79"/>
          <p:cNvSpPr txBox="1">
            <a:spLocks noChangeArrowheads="1"/>
          </p:cNvSpPr>
          <p:nvPr/>
        </p:nvSpPr>
        <p:spPr bwMode="auto">
          <a:xfrm>
            <a:off x="2690813" y="30464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3125" name="Line 80"/>
          <p:cNvSpPr>
            <a:spLocks noChangeShapeType="1"/>
          </p:cNvSpPr>
          <p:nvPr/>
        </p:nvSpPr>
        <p:spPr bwMode="auto">
          <a:xfrm>
            <a:off x="3894138" y="28289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6" name="Text Box 81"/>
          <p:cNvSpPr txBox="1">
            <a:spLocks noChangeArrowheads="1"/>
          </p:cNvSpPr>
          <p:nvPr/>
        </p:nvSpPr>
        <p:spPr bwMode="auto">
          <a:xfrm>
            <a:off x="2732089" y="2525713"/>
            <a:ext cx="2346325"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3127" name="Text Box 82"/>
          <p:cNvSpPr txBox="1">
            <a:spLocks noChangeArrowheads="1"/>
          </p:cNvSpPr>
          <p:nvPr/>
        </p:nvSpPr>
        <p:spPr bwMode="auto">
          <a:xfrm>
            <a:off x="2946401"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3128" name="Line 83"/>
          <p:cNvSpPr>
            <a:spLocks noChangeShapeType="1"/>
          </p:cNvSpPr>
          <p:nvPr/>
        </p:nvSpPr>
        <p:spPr bwMode="auto">
          <a:xfrm>
            <a:off x="3894138" y="33623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9" name="Line 84"/>
          <p:cNvSpPr>
            <a:spLocks noChangeShapeType="1"/>
          </p:cNvSpPr>
          <p:nvPr/>
        </p:nvSpPr>
        <p:spPr bwMode="auto">
          <a:xfrm flipH="1">
            <a:off x="32004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30" name="Line 85"/>
          <p:cNvSpPr>
            <a:spLocks noChangeShapeType="1"/>
          </p:cNvSpPr>
          <p:nvPr/>
        </p:nvSpPr>
        <p:spPr bwMode="auto">
          <a:xfrm>
            <a:off x="38862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3076" name="Object 4"/>
          <p:cNvGraphicFramePr>
            <a:graphicFrameLocks noChangeAspect="1"/>
          </p:cNvGraphicFramePr>
          <p:nvPr/>
        </p:nvGraphicFramePr>
        <p:xfrm>
          <a:off x="8320089" y="4381501"/>
          <a:ext cx="1590675" cy="1292225"/>
        </p:xfrm>
        <a:graphic>
          <a:graphicData uri="http://schemas.openxmlformats.org/presentationml/2006/ole">
            <mc:AlternateContent xmlns:mc="http://schemas.openxmlformats.org/markup-compatibility/2006">
              <mc:Choice xmlns:v="urn:schemas-microsoft-com:vml" Requires="v">
                <p:oleObj name="Graph" r:id="rId6" imgW="3536640" imgH="2875680" progId="Origin50.Graph">
                  <p:embed/>
                </p:oleObj>
              </mc:Choice>
              <mc:Fallback>
                <p:oleObj name="Graph" r:id="rId6" imgW="3536640" imgH="2875680" progId="Origin50.Graph">
                  <p:embed/>
                  <p:pic>
                    <p:nvPicPr>
                      <p:cNvPr id="3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089" y="4381501"/>
                        <a:ext cx="159067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31" name="Line 86"/>
          <p:cNvSpPr>
            <a:spLocks noChangeShapeType="1"/>
          </p:cNvSpPr>
          <p:nvPr/>
        </p:nvSpPr>
        <p:spPr bwMode="auto">
          <a:xfrm>
            <a:off x="9453564" y="47132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132" name="Group 87"/>
          <p:cNvGrpSpPr>
            <a:grpSpLocks/>
          </p:cNvGrpSpPr>
          <p:nvPr/>
        </p:nvGrpSpPr>
        <p:grpSpPr bwMode="auto">
          <a:xfrm>
            <a:off x="9504364" y="4568826"/>
            <a:ext cx="358775" cy="111125"/>
            <a:chOff x="522" y="1623"/>
            <a:chExt cx="834" cy="245"/>
          </a:xfrm>
        </p:grpSpPr>
        <p:sp>
          <p:nvSpPr>
            <p:cNvPr id="3182" name="Oval 88"/>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3" name="Oval 89"/>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4" name="Oval 90"/>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5" name="Oval 91"/>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6" name="Oval 92"/>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7" name="Oval 93"/>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8" name="Oval 94"/>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9" name="Oval 95"/>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90" name="Oval 96"/>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pSp>
        <p:nvGrpSpPr>
          <p:cNvPr id="3133" name="Group 97"/>
          <p:cNvGrpSpPr>
            <a:grpSpLocks/>
          </p:cNvGrpSpPr>
          <p:nvPr/>
        </p:nvGrpSpPr>
        <p:grpSpPr bwMode="auto">
          <a:xfrm rot="10800000">
            <a:off x="9499601" y="4743451"/>
            <a:ext cx="358775" cy="111125"/>
            <a:chOff x="522" y="1623"/>
            <a:chExt cx="834" cy="245"/>
          </a:xfrm>
        </p:grpSpPr>
        <p:sp>
          <p:nvSpPr>
            <p:cNvPr id="3173" name="Oval 98"/>
            <p:cNvSpPr>
              <a:spLocks noChangeArrowheads="1"/>
            </p:cNvSpPr>
            <p:nvPr/>
          </p:nvSpPr>
          <p:spPr bwMode="auto">
            <a:xfrm>
              <a:off x="873"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4" name="Oval 99"/>
            <p:cNvSpPr>
              <a:spLocks noChangeArrowheads="1"/>
            </p:cNvSpPr>
            <p:nvPr/>
          </p:nvSpPr>
          <p:spPr bwMode="auto">
            <a:xfrm>
              <a:off x="1164"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5" name="Oval 100"/>
            <p:cNvSpPr>
              <a:spLocks noChangeArrowheads="1"/>
            </p:cNvSpPr>
            <p:nvPr/>
          </p:nvSpPr>
          <p:spPr bwMode="auto">
            <a:xfrm>
              <a:off x="1071" y="1770"/>
              <a:ext cx="98" cy="98"/>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6" name="Oval 101"/>
            <p:cNvSpPr>
              <a:spLocks noChangeArrowheads="1"/>
            </p:cNvSpPr>
            <p:nvPr/>
          </p:nvSpPr>
          <p:spPr bwMode="auto">
            <a:xfrm>
              <a:off x="1260"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7" name="Oval 102"/>
            <p:cNvSpPr>
              <a:spLocks noChangeArrowheads="1"/>
            </p:cNvSpPr>
            <p:nvPr/>
          </p:nvSpPr>
          <p:spPr bwMode="auto">
            <a:xfrm>
              <a:off x="771"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8" name="Oval 103"/>
            <p:cNvSpPr>
              <a:spLocks noChangeArrowheads="1"/>
            </p:cNvSpPr>
            <p:nvPr/>
          </p:nvSpPr>
          <p:spPr bwMode="auto">
            <a:xfrm>
              <a:off x="675"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9" name="Oval 104"/>
            <p:cNvSpPr>
              <a:spLocks noChangeArrowheads="1"/>
            </p:cNvSpPr>
            <p:nvPr/>
          </p:nvSpPr>
          <p:spPr bwMode="auto">
            <a:xfrm>
              <a:off x="582" y="1701"/>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0" name="Oval 105"/>
            <p:cNvSpPr>
              <a:spLocks noChangeArrowheads="1"/>
            </p:cNvSpPr>
            <p:nvPr/>
          </p:nvSpPr>
          <p:spPr bwMode="auto">
            <a:xfrm>
              <a:off x="522" y="162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1" name="Oval 106"/>
            <p:cNvSpPr>
              <a:spLocks noChangeArrowheads="1"/>
            </p:cNvSpPr>
            <p:nvPr/>
          </p:nvSpPr>
          <p:spPr bwMode="auto">
            <a:xfrm>
              <a:off x="975"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aphicFrame>
        <p:nvGraphicFramePr>
          <p:cNvPr id="3077" name="Object 5"/>
          <p:cNvGraphicFramePr>
            <a:graphicFrameLocks noChangeAspect="1"/>
          </p:cNvGraphicFramePr>
          <p:nvPr/>
        </p:nvGraphicFramePr>
        <p:xfrm>
          <a:off x="6324601" y="4349750"/>
          <a:ext cx="1590675" cy="1341438"/>
        </p:xfrm>
        <a:graphic>
          <a:graphicData uri="http://schemas.openxmlformats.org/presentationml/2006/ole">
            <mc:AlternateContent xmlns:mc="http://schemas.openxmlformats.org/markup-compatibility/2006">
              <mc:Choice xmlns:v="urn:schemas-microsoft-com:vml" Requires="v">
                <p:oleObj name="Graph" r:id="rId8" imgW="3549600" imgH="2993760" progId="Origin50.Graph">
                  <p:embed/>
                </p:oleObj>
              </mc:Choice>
              <mc:Fallback>
                <p:oleObj name="Graph" r:id="rId8" imgW="3549600" imgH="2993760" progId="Origin50.Graph">
                  <p:embed/>
                  <p:pic>
                    <p:nvPicPr>
                      <p:cNvPr id="30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1" y="4349750"/>
                        <a:ext cx="1590675"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34" name="Text Box 108"/>
          <p:cNvSpPr txBox="1">
            <a:spLocks noChangeArrowheads="1"/>
          </p:cNvSpPr>
          <p:nvPr/>
        </p:nvSpPr>
        <p:spPr bwMode="auto">
          <a:xfrm>
            <a:off x="6486526" y="4133850"/>
            <a:ext cx="1598613"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3135" name="Text Box 109"/>
          <p:cNvSpPr txBox="1">
            <a:spLocks noChangeArrowheads="1"/>
          </p:cNvSpPr>
          <p:nvPr/>
        </p:nvSpPr>
        <p:spPr bwMode="auto">
          <a:xfrm>
            <a:off x="8424863" y="4133850"/>
            <a:ext cx="167005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B</a:t>
            </a:r>
          </a:p>
        </p:txBody>
      </p:sp>
      <p:grpSp>
        <p:nvGrpSpPr>
          <p:cNvPr id="3136" name="Group 110"/>
          <p:cNvGrpSpPr>
            <a:grpSpLocks/>
          </p:cNvGrpSpPr>
          <p:nvPr/>
        </p:nvGrpSpPr>
        <p:grpSpPr bwMode="auto">
          <a:xfrm>
            <a:off x="7469189" y="4568826"/>
            <a:ext cx="358775" cy="111125"/>
            <a:chOff x="522" y="1623"/>
            <a:chExt cx="834" cy="245"/>
          </a:xfrm>
        </p:grpSpPr>
        <p:sp>
          <p:nvSpPr>
            <p:cNvPr id="3164" name="Oval 111"/>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5" name="Oval 112"/>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6" name="Oval 113"/>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7" name="Oval 114"/>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8" name="Oval 115"/>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9" name="Oval 116"/>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0" name="Oval 117"/>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1" name="Oval 118"/>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2" name="Oval 119"/>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3137" name="Rectangle 120"/>
          <p:cNvSpPr>
            <a:spLocks noChangeArrowheads="1"/>
          </p:cNvSpPr>
          <p:nvPr/>
        </p:nvSpPr>
        <p:spPr bwMode="auto">
          <a:xfrm>
            <a:off x="9377363" y="44831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38" name="Rectangle 121"/>
          <p:cNvSpPr>
            <a:spLocks noChangeArrowheads="1"/>
          </p:cNvSpPr>
          <p:nvPr/>
        </p:nvSpPr>
        <p:spPr bwMode="auto">
          <a:xfrm>
            <a:off x="7386638" y="44735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39" name="Text Box 123"/>
          <p:cNvSpPr txBox="1">
            <a:spLocks noChangeArrowheads="1"/>
          </p:cNvSpPr>
          <p:nvPr/>
        </p:nvSpPr>
        <p:spPr bwMode="auto">
          <a:xfrm>
            <a:off x="6172200"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3140" name="Text Box 124"/>
          <p:cNvSpPr txBox="1">
            <a:spLocks noChangeArrowheads="1"/>
          </p:cNvSpPr>
          <p:nvPr/>
        </p:nvSpPr>
        <p:spPr bwMode="auto">
          <a:xfrm>
            <a:off x="7988300"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3141" name="Text Box 125"/>
          <p:cNvSpPr txBox="1">
            <a:spLocks noChangeArrowheads="1"/>
          </p:cNvSpPr>
          <p:nvPr/>
        </p:nvSpPr>
        <p:spPr bwMode="auto">
          <a:xfrm>
            <a:off x="62690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3142" name="Text Box 126"/>
          <p:cNvSpPr txBox="1">
            <a:spLocks noChangeArrowheads="1"/>
          </p:cNvSpPr>
          <p:nvPr/>
        </p:nvSpPr>
        <p:spPr bwMode="auto">
          <a:xfrm>
            <a:off x="8261351" y="995363"/>
            <a:ext cx="1808163"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Arial" charset="0"/>
              </a:rPr>
              <a:t>Internal Std</a:t>
            </a:r>
          </a:p>
        </p:txBody>
      </p:sp>
      <p:sp>
        <p:nvSpPr>
          <p:cNvPr id="3143" name="AutoShape 127"/>
          <p:cNvSpPr>
            <a:spLocks noChangeArrowheads="1"/>
          </p:cNvSpPr>
          <p:nvPr/>
        </p:nvSpPr>
        <p:spPr bwMode="auto">
          <a:xfrm>
            <a:off x="6553201" y="1384301"/>
            <a:ext cx="989013" cy="233363"/>
          </a:xfrm>
          <a:prstGeom prst="can">
            <a:avLst>
              <a:gd name="adj" fmla="val 25000"/>
            </a:avLst>
          </a:prstGeom>
          <a:solidFill>
            <a:schemeClr val="accent2"/>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44" name="AutoShape 128"/>
          <p:cNvSpPr>
            <a:spLocks noChangeArrowheads="1"/>
          </p:cNvSpPr>
          <p:nvPr/>
        </p:nvSpPr>
        <p:spPr bwMode="auto">
          <a:xfrm>
            <a:off x="8656638" y="1384301"/>
            <a:ext cx="989012"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45" name="Line 130"/>
          <p:cNvSpPr>
            <a:spLocks noChangeShapeType="1"/>
          </p:cNvSpPr>
          <p:nvPr/>
        </p:nvSpPr>
        <p:spPr bwMode="auto">
          <a:xfrm>
            <a:off x="7065963" y="1905001"/>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46" name="Text Box 134"/>
          <p:cNvSpPr txBox="1">
            <a:spLocks noChangeArrowheads="1"/>
          </p:cNvSpPr>
          <p:nvPr/>
        </p:nvSpPr>
        <p:spPr bwMode="auto">
          <a:xfrm>
            <a:off x="7643813" y="2684463"/>
            <a:ext cx="881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3147" name="Text Box 135"/>
          <p:cNvSpPr txBox="1">
            <a:spLocks noChangeArrowheads="1"/>
          </p:cNvSpPr>
          <p:nvPr/>
        </p:nvSpPr>
        <p:spPr bwMode="auto">
          <a:xfrm>
            <a:off x="6900863" y="22463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Derivatization</a:t>
            </a:r>
          </a:p>
        </p:txBody>
      </p:sp>
      <p:sp>
        <p:nvSpPr>
          <p:cNvPr id="3148" name="Text Box 137"/>
          <p:cNvSpPr txBox="1">
            <a:spLocks noChangeArrowheads="1"/>
          </p:cNvSpPr>
          <p:nvPr/>
        </p:nvSpPr>
        <p:spPr bwMode="auto">
          <a:xfrm>
            <a:off x="6899276" y="1882776"/>
            <a:ext cx="234632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3149" name="Text Box 138"/>
          <p:cNvSpPr txBox="1">
            <a:spLocks noChangeArrowheads="1"/>
          </p:cNvSpPr>
          <p:nvPr/>
        </p:nvSpPr>
        <p:spPr bwMode="auto">
          <a:xfrm>
            <a:off x="7185026"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3150" name="Line 139"/>
          <p:cNvSpPr>
            <a:spLocks noChangeShapeType="1"/>
          </p:cNvSpPr>
          <p:nvPr/>
        </p:nvSpPr>
        <p:spPr bwMode="auto">
          <a:xfrm>
            <a:off x="8118475" y="3462339"/>
            <a:ext cx="0" cy="2762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1" name="Line 140"/>
          <p:cNvSpPr>
            <a:spLocks noChangeShapeType="1"/>
          </p:cNvSpPr>
          <p:nvPr/>
        </p:nvSpPr>
        <p:spPr bwMode="auto">
          <a:xfrm flipH="1">
            <a:off x="74390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2" name="Line 141"/>
          <p:cNvSpPr>
            <a:spLocks noChangeShapeType="1"/>
          </p:cNvSpPr>
          <p:nvPr/>
        </p:nvSpPr>
        <p:spPr bwMode="auto">
          <a:xfrm>
            <a:off x="81248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153" name="Group 217"/>
          <p:cNvGrpSpPr>
            <a:grpSpLocks/>
          </p:cNvGrpSpPr>
          <p:nvPr/>
        </p:nvGrpSpPr>
        <p:grpSpPr bwMode="auto">
          <a:xfrm>
            <a:off x="7053263" y="2671763"/>
            <a:ext cx="2081212" cy="565150"/>
            <a:chOff x="3501" y="1684"/>
            <a:chExt cx="1311" cy="356"/>
          </a:xfrm>
        </p:grpSpPr>
        <p:sp>
          <p:nvSpPr>
            <p:cNvPr id="3160" name="Line 209"/>
            <p:cNvSpPr>
              <a:spLocks noChangeShapeType="1"/>
            </p:cNvSpPr>
            <p:nvPr/>
          </p:nvSpPr>
          <p:spPr bwMode="auto">
            <a:xfrm>
              <a:off x="3501" y="1684"/>
              <a:ext cx="9" cy="194"/>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1" name="Line 210"/>
            <p:cNvSpPr>
              <a:spLocks noChangeShapeType="1"/>
            </p:cNvSpPr>
            <p:nvPr/>
          </p:nvSpPr>
          <p:spPr bwMode="auto">
            <a:xfrm>
              <a:off x="4812" y="1693"/>
              <a:ext cx="0" cy="185"/>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3162" name="AutoShape 211"/>
            <p:cNvCxnSpPr>
              <a:cxnSpLocks noChangeShapeType="1"/>
              <a:stCxn id="3160" idx="1"/>
              <a:endCxn id="3161" idx="1"/>
            </p:cNvCxnSpPr>
            <p:nvPr/>
          </p:nvCxnSpPr>
          <p:spPr bwMode="auto">
            <a:xfrm>
              <a:off x="3510" y="1890"/>
              <a:ext cx="1302" cy="0"/>
            </a:xfrm>
            <a:prstGeom prst="straightConnector1">
              <a:avLst/>
            </a:prstGeom>
            <a:noFill/>
            <a:ln w="38100">
              <a:solidFill>
                <a:schemeClr val="tx1"/>
              </a:solidFill>
              <a:round/>
              <a:headEnd/>
              <a:tailEnd/>
            </a:ln>
          </p:spPr>
        </p:cxnSp>
        <p:sp>
          <p:nvSpPr>
            <p:cNvPr id="3163" name="Line 212"/>
            <p:cNvSpPr>
              <a:spLocks noChangeShapeType="1"/>
            </p:cNvSpPr>
            <p:nvPr/>
          </p:nvSpPr>
          <p:spPr bwMode="auto">
            <a:xfrm>
              <a:off x="4172" y="1905"/>
              <a:ext cx="0" cy="13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3154" name="Line 213"/>
          <p:cNvSpPr>
            <a:spLocks noChangeShapeType="1"/>
          </p:cNvSpPr>
          <p:nvPr/>
        </p:nvSpPr>
        <p:spPr bwMode="auto">
          <a:xfrm>
            <a:off x="7064375" y="2271714"/>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5" name="Line 214"/>
          <p:cNvSpPr>
            <a:spLocks noChangeShapeType="1"/>
          </p:cNvSpPr>
          <p:nvPr/>
        </p:nvSpPr>
        <p:spPr bwMode="auto">
          <a:xfrm>
            <a:off x="9132888" y="1914526"/>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6" name="Line 215"/>
          <p:cNvSpPr>
            <a:spLocks noChangeShapeType="1"/>
          </p:cNvSpPr>
          <p:nvPr/>
        </p:nvSpPr>
        <p:spPr bwMode="auto">
          <a:xfrm>
            <a:off x="9131300" y="2281239"/>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7" name="Text Box 218"/>
          <p:cNvSpPr txBox="1">
            <a:spLocks noChangeArrowheads="1"/>
          </p:cNvSpPr>
          <p:nvPr/>
        </p:nvSpPr>
        <p:spPr bwMode="auto">
          <a:xfrm>
            <a:off x="6986588" y="314166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3158" name="Rectangle 3"/>
          <p:cNvSpPr>
            <a:spLocks noChangeArrowheads="1"/>
          </p:cNvSpPr>
          <p:nvPr/>
        </p:nvSpPr>
        <p:spPr bwMode="auto">
          <a:xfrm>
            <a:off x="1844675"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9" name="Rectangle 96"/>
          <p:cNvSpPr>
            <a:spLocks noChangeArrowheads="1"/>
          </p:cNvSpPr>
          <p:nvPr/>
        </p:nvSpPr>
        <p:spPr bwMode="auto">
          <a:xfrm>
            <a:off x="6153150"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66868905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29"/>
          <p:cNvSpPr>
            <a:spLocks noChangeArrowheads="1"/>
          </p:cNvSpPr>
          <p:nvPr/>
        </p:nvSpPr>
        <p:spPr bwMode="auto">
          <a:xfrm>
            <a:off x="1844675" y="914400"/>
            <a:ext cx="4146550" cy="4876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05" name="Text Box 30"/>
          <p:cNvSpPr txBox="1">
            <a:spLocks noChangeArrowheads="1"/>
          </p:cNvSpPr>
          <p:nvPr/>
        </p:nvSpPr>
        <p:spPr bwMode="auto">
          <a:xfrm>
            <a:off x="2185988" y="4144963"/>
            <a:ext cx="1598612"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4106" name="Text Box 31"/>
          <p:cNvSpPr txBox="1">
            <a:spLocks noChangeArrowheads="1"/>
          </p:cNvSpPr>
          <p:nvPr/>
        </p:nvSpPr>
        <p:spPr bwMode="auto">
          <a:xfrm>
            <a:off x="4189413" y="4144963"/>
            <a:ext cx="160020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A</a:t>
            </a:r>
          </a:p>
        </p:txBody>
      </p:sp>
      <p:graphicFrame>
        <p:nvGraphicFramePr>
          <p:cNvPr id="4098" name="Object 2"/>
          <p:cNvGraphicFramePr>
            <a:graphicFrameLocks noChangeAspect="1"/>
          </p:cNvGraphicFramePr>
          <p:nvPr/>
        </p:nvGraphicFramePr>
        <p:xfrm>
          <a:off x="4092576" y="4398963"/>
          <a:ext cx="1571625" cy="1289050"/>
        </p:xfrm>
        <a:graphic>
          <a:graphicData uri="http://schemas.openxmlformats.org/presentationml/2006/ole">
            <mc:AlternateContent xmlns:mc="http://schemas.openxmlformats.org/markup-compatibility/2006">
              <mc:Choice xmlns:v="urn:schemas-microsoft-com:vml" Requires="v">
                <p:oleObj name="Graph" r:id="rId2" imgW="3504960" imgH="2875680" progId="Origin50.Graph">
                  <p:embed/>
                </p:oleObj>
              </mc:Choice>
              <mc:Fallback>
                <p:oleObj name="Graph" r:id="rId2" imgW="3504960" imgH="2875680" progId="Origin50.Graph">
                  <p:embed/>
                  <p:pic>
                    <p:nvPicPr>
                      <p:cNvPr id="409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398963"/>
                        <a:ext cx="1571625"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7" name="Line 33"/>
          <p:cNvSpPr>
            <a:spLocks noChangeShapeType="1"/>
          </p:cNvSpPr>
          <p:nvPr/>
        </p:nvSpPr>
        <p:spPr bwMode="auto">
          <a:xfrm>
            <a:off x="5202239" y="47259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08" name="Oval 35"/>
          <p:cNvSpPr>
            <a:spLocks noChangeArrowheads="1"/>
          </p:cNvSpPr>
          <p:nvPr/>
        </p:nvSpPr>
        <p:spPr bwMode="auto">
          <a:xfrm>
            <a:off x="540385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09" name="Oval 36"/>
          <p:cNvSpPr>
            <a:spLocks noChangeArrowheads="1"/>
          </p:cNvSpPr>
          <p:nvPr/>
        </p:nvSpPr>
        <p:spPr bwMode="auto">
          <a:xfrm>
            <a:off x="553085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0" name="Oval 37"/>
          <p:cNvSpPr>
            <a:spLocks noChangeArrowheads="1"/>
          </p:cNvSpPr>
          <p:nvPr/>
        </p:nvSpPr>
        <p:spPr bwMode="auto">
          <a:xfrm>
            <a:off x="5489576" y="4637088"/>
            <a:ext cx="42863"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1" name="Oval 38"/>
          <p:cNvSpPr>
            <a:spLocks noChangeArrowheads="1"/>
          </p:cNvSpPr>
          <p:nvPr/>
        </p:nvSpPr>
        <p:spPr bwMode="auto">
          <a:xfrm>
            <a:off x="5572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2" name="Oval 39"/>
          <p:cNvSpPr>
            <a:spLocks noChangeArrowheads="1"/>
          </p:cNvSpPr>
          <p:nvPr/>
        </p:nvSpPr>
        <p:spPr bwMode="auto">
          <a:xfrm>
            <a:off x="535940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3" name="Oval 40"/>
          <p:cNvSpPr>
            <a:spLocks noChangeArrowheads="1"/>
          </p:cNvSpPr>
          <p:nvPr/>
        </p:nvSpPr>
        <p:spPr bwMode="auto">
          <a:xfrm>
            <a:off x="5318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4" name="Oval 41"/>
          <p:cNvSpPr>
            <a:spLocks noChangeArrowheads="1"/>
          </p:cNvSpPr>
          <p:nvPr/>
        </p:nvSpPr>
        <p:spPr bwMode="auto">
          <a:xfrm>
            <a:off x="5276851" y="4606926"/>
            <a:ext cx="42863"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5" name="Oval 42"/>
          <p:cNvSpPr>
            <a:spLocks noChangeArrowheads="1"/>
          </p:cNvSpPr>
          <p:nvPr/>
        </p:nvSpPr>
        <p:spPr bwMode="auto">
          <a:xfrm>
            <a:off x="5251451"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6" name="Oval 43"/>
          <p:cNvSpPr>
            <a:spLocks noChangeArrowheads="1"/>
          </p:cNvSpPr>
          <p:nvPr/>
        </p:nvSpPr>
        <p:spPr bwMode="auto">
          <a:xfrm>
            <a:off x="544830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7" name="Oval 45"/>
          <p:cNvSpPr>
            <a:spLocks noChangeArrowheads="1"/>
          </p:cNvSpPr>
          <p:nvPr/>
        </p:nvSpPr>
        <p:spPr bwMode="auto">
          <a:xfrm rot="10800000">
            <a:off x="541178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8" name="Oval 46"/>
          <p:cNvSpPr>
            <a:spLocks noChangeArrowheads="1"/>
          </p:cNvSpPr>
          <p:nvPr/>
        </p:nvSpPr>
        <p:spPr bwMode="auto">
          <a:xfrm rot="10800000">
            <a:off x="528478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9" name="Oval 47"/>
          <p:cNvSpPr>
            <a:spLocks noChangeArrowheads="1"/>
          </p:cNvSpPr>
          <p:nvPr/>
        </p:nvSpPr>
        <p:spPr bwMode="auto">
          <a:xfrm rot="10800000">
            <a:off x="5324476" y="4767263"/>
            <a:ext cx="42863"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0" name="Oval 48"/>
          <p:cNvSpPr>
            <a:spLocks noChangeArrowheads="1"/>
          </p:cNvSpPr>
          <p:nvPr/>
        </p:nvSpPr>
        <p:spPr bwMode="auto">
          <a:xfrm rot="10800000">
            <a:off x="5243514"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1" name="Oval 49"/>
          <p:cNvSpPr>
            <a:spLocks noChangeArrowheads="1"/>
          </p:cNvSpPr>
          <p:nvPr/>
        </p:nvSpPr>
        <p:spPr bwMode="auto">
          <a:xfrm rot="10800000">
            <a:off x="545623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2" name="Oval 50"/>
          <p:cNvSpPr>
            <a:spLocks noChangeArrowheads="1"/>
          </p:cNvSpPr>
          <p:nvPr/>
        </p:nvSpPr>
        <p:spPr bwMode="auto">
          <a:xfrm rot="10800000">
            <a:off x="5499101"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3" name="Oval 51"/>
          <p:cNvSpPr>
            <a:spLocks noChangeArrowheads="1"/>
          </p:cNvSpPr>
          <p:nvPr/>
        </p:nvSpPr>
        <p:spPr bwMode="auto">
          <a:xfrm rot="10800000">
            <a:off x="5538788" y="479901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4" name="Oval 52"/>
          <p:cNvSpPr>
            <a:spLocks noChangeArrowheads="1"/>
          </p:cNvSpPr>
          <p:nvPr/>
        </p:nvSpPr>
        <p:spPr bwMode="auto">
          <a:xfrm rot="10800000">
            <a:off x="5565776" y="4833938"/>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5" name="Oval 53"/>
          <p:cNvSpPr>
            <a:spLocks noChangeArrowheads="1"/>
          </p:cNvSpPr>
          <p:nvPr/>
        </p:nvSpPr>
        <p:spPr bwMode="auto">
          <a:xfrm rot="10800000">
            <a:off x="536733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4099" name="Object 3"/>
          <p:cNvGraphicFramePr>
            <a:graphicFrameLocks noChangeAspect="1"/>
          </p:cNvGraphicFramePr>
          <p:nvPr/>
        </p:nvGraphicFramePr>
        <p:xfrm>
          <a:off x="2030413" y="4362450"/>
          <a:ext cx="1600200" cy="1296988"/>
        </p:xfrm>
        <a:graphic>
          <a:graphicData uri="http://schemas.openxmlformats.org/presentationml/2006/ole">
            <mc:AlternateContent xmlns:mc="http://schemas.openxmlformats.org/markup-compatibility/2006">
              <mc:Choice xmlns:v="urn:schemas-microsoft-com:vml" Requires="v">
                <p:oleObj name="Graph" r:id="rId4" imgW="3549600" imgH="2877120" progId="Origin50.Graph">
                  <p:embed/>
                </p:oleObj>
              </mc:Choice>
              <mc:Fallback>
                <p:oleObj name="Graph" r:id="rId4" imgW="3549600" imgH="2877120" progId="Origin50.Graph">
                  <p:embed/>
                  <p:pic>
                    <p:nvPicPr>
                      <p:cNvPr id="40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413" y="4362450"/>
                        <a:ext cx="160020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6" name="Oval 56"/>
          <p:cNvSpPr>
            <a:spLocks noChangeArrowheads="1"/>
          </p:cNvSpPr>
          <p:nvPr/>
        </p:nvSpPr>
        <p:spPr bwMode="auto">
          <a:xfrm>
            <a:off x="332581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7" name="Oval 57"/>
          <p:cNvSpPr>
            <a:spLocks noChangeArrowheads="1"/>
          </p:cNvSpPr>
          <p:nvPr/>
        </p:nvSpPr>
        <p:spPr bwMode="auto">
          <a:xfrm>
            <a:off x="345281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8" name="Oval 58"/>
          <p:cNvSpPr>
            <a:spLocks noChangeArrowheads="1"/>
          </p:cNvSpPr>
          <p:nvPr/>
        </p:nvSpPr>
        <p:spPr bwMode="auto">
          <a:xfrm>
            <a:off x="3411538" y="4637088"/>
            <a:ext cx="42862"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9" name="Oval 59"/>
          <p:cNvSpPr>
            <a:spLocks noChangeArrowheads="1"/>
          </p:cNvSpPr>
          <p:nvPr/>
        </p:nvSpPr>
        <p:spPr bwMode="auto">
          <a:xfrm>
            <a:off x="3494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0" name="Oval 60"/>
          <p:cNvSpPr>
            <a:spLocks noChangeArrowheads="1"/>
          </p:cNvSpPr>
          <p:nvPr/>
        </p:nvSpPr>
        <p:spPr bwMode="auto">
          <a:xfrm>
            <a:off x="328136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1" name="Oval 61"/>
          <p:cNvSpPr>
            <a:spLocks noChangeArrowheads="1"/>
          </p:cNvSpPr>
          <p:nvPr/>
        </p:nvSpPr>
        <p:spPr bwMode="auto">
          <a:xfrm>
            <a:off x="3240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2" name="Oval 62"/>
          <p:cNvSpPr>
            <a:spLocks noChangeArrowheads="1"/>
          </p:cNvSpPr>
          <p:nvPr/>
        </p:nvSpPr>
        <p:spPr bwMode="auto">
          <a:xfrm>
            <a:off x="3198813" y="4606926"/>
            <a:ext cx="42862"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3" name="Oval 63"/>
          <p:cNvSpPr>
            <a:spLocks noChangeArrowheads="1"/>
          </p:cNvSpPr>
          <p:nvPr/>
        </p:nvSpPr>
        <p:spPr bwMode="auto">
          <a:xfrm>
            <a:off x="3173414"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4" name="Oval 64"/>
          <p:cNvSpPr>
            <a:spLocks noChangeArrowheads="1"/>
          </p:cNvSpPr>
          <p:nvPr/>
        </p:nvSpPr>
        <p:spPr bwMode="auto">
          <a:xfrm>
            <a:off x="337026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5" name="Rectangle 65"/>
          <p:cNvSpPr>
            <a:spLocks noChangeArrowheads="1"/>
          </p:cNvSpPr>
          <p:nvPr/>
        </p:nvSpPr>
        <p:spPr bwMode="auto">
          <a:xfrm>
            <a:off x="5126038" y="44958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6" name="Rectangle 66"/>
          <p:cNvSpPr>
            <a:spLocks noChangeArrowheads="1"/>
          </p:cNvSpPr>
          <p:nvPr/>
        </p:nvSpPr>
        <p:spPr bwMode="auto">
          <a:xfrm>
            <a:off x="3092450" y="44862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7" name="Text Box 67"/>
          <p:cNvSpPr txBox="1">
            <a:spLocks noChangeArrowheads="1"/>
          </p:cNvSpPr>
          <p:nvPr/>
        </p:nvSpPr>
        <p:spPr bwMode="auto">
          <a:xfrm>
            <a:off x="1881188"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4138" name="Text Box 68"/>
          <p:cNvSpPr txBox="1">
            <a:spLocks noChangeArrowheads="1"/>
          </p:cNvSpPr>
          <p:nvPr/>
        </p:nvSpPr>
        <p:spPr bwMode="auto">
          <a:xfrm>
            <a:off x="3697288"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4139" name="Text Box 69"/>
          <p:cNvSpPr txBox="1">
            <a:spLocks noChangeArrowheads="1"/>
          </p:cNvSpPr>
          <p:nvPr/>
        </p:nvSpPr>
        <p:spPr bwMode="auto">
          <a:xfrm>
            <a:off x="19637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4140" name="Text Box 70"/>
          <p:cNvSpPr txBox="1">
            <a:spLocks noChangeArrowheads="1"/>
          </p:cNvSpPr>
          <p:nvPr/>
        </p:nvSpPr>
        <p:spPr bwMode="auto">
          <a:xfrm>
            <a:off x="3970338" y="995363"/>
            <a:ext cx="18081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Internal Std</a:t>
            </a:r>
          </a:p>
        </p:txBody>
      </p:sp>
      <p:sp>
        <p:nvSpPr>
          <p:cNvPr id="4141" name="AutoShape 71"/>
          <p:cNvSpPr>
            <a:spLocks noChangeArrowheads="1"/>
          </p:cNvSpPr>
          <p:nvPr/>
        </p:nvSpPr>
        <p:spPr bwMode="auto">
          <a:xfrm>
            <a:off x="2262188" y="1384301"/>
            <a:ext cx="989012" cy="233363"/>
          </a:xfrm>
          <a:prstGeom prst="can">
            <a:avLst>
              <a:gd name="adj" fmla="val 25000"/>
            </a:avLst>
          </a:prstGeom>
          <a:solidFill>
            <a:srgbClr val="FF00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2" name="AutoShape 72"/>
          <p:cNvSpPr>
            <a:spLocks noChangeArrowheads="1"/>
          </p:cNvSpPr>
          <p:nvPr/>
        </p:nvSpPr>
        <p:spPr bwMode="auto">
          <a:xfrm>
            <a:off x="4365626" y="1384301"/>
            <a:ext cx="989013"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3" name="Line 74"/>
          <p:cNvSpPr>
            <a:spLocks noChangeShapeType="1"/>
          </p:cNvSpPr>
          <p:nvPr/>
        </p:nvSpPr>
        <p:spPr bwMode="auto">
          <a:xfrm>
            <a:off x="2843213"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4" name="Line 75"/>
          <p:cNvSpPr>
            <a:spLocks noChangeShapeType="1"/>
          </p:cNvSpPr>
          <p:nvPr/>
        </p:nvSpPr>
        <p:spPr bwMode="auto">
          <a:xfrm>
            <a:off x="4910138"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4145" name="AutoShape 76"/>
          <p:cNvCxnSpPr>
            <a:cxnSpLocks noChangeShapeType="1"/>
            <a:stCxn id="4143" idx="1"/>
            <a:endCxn id="4144" idx="1"/>
          </p:cNvCxnSpPr>
          <p:nvPr/>
        </p:nvCxnSpPr>
        <p:spPr bwMode="auto">
          <a:xfrm>
            <a:off x="2843214" y="2370138"/>
            <a:ext cx="2066925" cy="0"/>
          </a:xfrm>
          <a:prstGeom prst="straightConnector1">
            <a:avLst/>
          </a:prstGeom>
          <a:noFill/>
          <a:ln w="38100">
            <a:solidFill>
              <a:schemeClr val="tx1"/>
            </a:solidFill>
            <a:round/>
            <a:headEnd/>
            <a:tailEnd/>
          </a:ln>
        </p:spPr>
      </p:cxnSp>
      <p:sp>
        <p:nvSpPr>
          <p:cNvPr id="4146" name="Line 77"/>
          <p:cNvSpPr>
            <a:spLocks noChangeShapeType="1"/>
          </p:cNvSpPr>
          <p:nvPr/>
        </p:nvSpPr>
        <p:spPr bwMode="auto">
          <a:xfrm>
            <a:off x="3894138" y="2370138"/>
            <a:ext cx="0" cy="214312"/>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7" name="Text Box 78"/>
          <p:cNvSpPr txBox="1">
            <a:spLocks noChangeArrowheads="1"/>
          </p:cNvSpPr>
          <p:nvPr/>
        </p:nvSpPr>
        <p:spPr bwMode="auto">
          <a:xfrm>
            <a:off x="3433763" y="2027238"/>
            <a:ext cx="881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4148" name="Text Box 79"/>
          <p:cNvSpPr txBox="1">
            <a:spLocks noChangeArrowheads="1"/>
          </p:cNvSpPr>
          <p:nvPr/>
        </p:nvSpPr>
        <p:spPr bwMode="auto">
          <a:xfrm>
            <a:off x="2690813" y="30464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4149" name="Line 80"/>
          <p:cNvSpPr>
            <a:spLocks noChangeShapeType="1"/>
          </p:cNvSpPr>
          <p:nvPr/>
        </p:nvSpPr>
        <p:spPr bwMode="auto">
          <a:xfrm>
            <a:off x="3894138" y="28289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50" name="Text Box 81"/>
          <p:cNvSpPr txBox="1">
            <a:spLocks noChangeArrowheads="1"/>
          </p:cNvSpPr>
          <p:nvPr/>
        </p:nvSpPr>
        <p:spPr bwMode="auto">
          <a:xfrm>
            <a:off x="2732089" y="2525713"/>
            <a:ext cx="2346325"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4151" name="Text Box 82"/>
          <p:cNvSpPr txBox="1">
            <a:spLocks noChangeArrowheads="1"/>
          </p:cNvSpPr>
          <p:nvPr/>
        </p:nvSpPr>
        <p:spPr bwMode="auto">
          <a:xfrm>
            <a:off x="2946401"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4152" name="Line 83"/>
          <p:cNvSpPr>
            <a:spLocks noChangeShapeType="1"/>
          </p:cNvSpPr>
          <p:nvPr/>
        </p:nvSpPr>
        <p:spPr bwMode="auto">
          <a:xfrm>
            <a:off x="3894138" y="33623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53" name="Line 84"/>
          <p:cNvSpPr>
            <a:spLocks noChangeShapeType="1"/>
          </p:cNvSpPr>
          <p:nvPr/>
        </p:nvSpPr>
        <p:spPr bwMode="auto">
          <a:xfrm flipH="1">
            <a:off x="32004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54" name="Line 85"/>
          <p:cNvSpPr>
            <a:spLocks noChangeShapeType="1"/>
          </p:cNvSpPr>
          <p:nvPr/>
        </p:nvSpPr>
        <p:spPr bwMode="auto">
          <a:xfrm>
            <a:off x="38862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4100" name="Object 4"/>
          <p:cNvGraphicFramePr>
            <a:graphicFrameLocks noChangeAspect="1"/>
          </p:cNvGraphicFramePr>
          <p:nvPr/>
        </p:nvGraphicFramePr>
        <p:xfrm>
          <a:off x="8320089" y="4381501"/>
          <a:ext cx="1590675" cy="1292225"/>
        </p:xfrm>
        <a:graphic>
          <a:graphicData uri="http://schemas.openxmlformats.org/presentationml/2006/ole">
            <mc:AlternateContent xmlns:mc="http://schemas.openxmlformats.org/markup-compatibility/2006">
              <mc:Choice xmlns:v="urn:schemas-microsoft-com:vml" Requires="v">
                <p:oleObj name="Graph" r:id="rId6" imgW="3536640" imgH="2875680" progId="Origin50.Graph">
                  <p:embed/>
                </p:oleObj>
              </mc:Choice>
              <mc:Fallback>
                <p:oleObj name="Graph" r:id="rId6" imgW="3536640" imgH="2875680" progId="Origin50.Graph">
                  <p:embed/>
                  <p:pic>
                    <p:nvPicPr>
                      <p:cNvPr id="41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089" y="4381501"/>
                        <a:ext cx="159067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55" name="Line 86"/>
          <p:cNvSpPr>
            <a:spLocks noChangeShapeType="1"/>
          </p:cNvSpPr>
          <p:nvPr/>
        </p:nvSpPr>
        <p:spPr bwMode="auto">
          <a:xfrm>
            <a:off x="9453564" y="47132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4156" name="Group 87"/>
          <p:cNvGrpSpPr>
            <a:grpSpLocks/>
          </p:cNvGrpSpPr>
          <p:nvPr/>
        </p:nvGrpSpPr>
        <p:grpSpPr bwMode="auto">
          <a:xfrm>
            <a:off x="9504364" y="4568826"/>
            <a:ext cx="358775" cy="111125"/>
            <a:chOff x="522" y="1623"/>
            <a:chExt cx="834" cy="245"/>
          </a:xfrm>
        </p:grpSpPr>
        <p:sp>
          <p:nvSpPr>
            <p:cNvPr id="4207" name="Oval 88"/>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8" name="Oval 89"/>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9" name="Oval 90"/>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0" name="Oval 91"/>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1" name="Oval 92"/>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2" name="Oval 93"/>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3" name="Oval 94"/>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4" name="Oval 95"/>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5" name="Oval 96"/>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pSp>
        <p:nvGrpSpPr>
          <p:cNvPr id="4157" name="Group 97"/>
          <p:cNvGrpSpPr>
            <a:grpSpLocks/>
          </p:cNvGrpSpPr>
          <p:nvPr/>
        </p:nvGrpSpPr>
        <p:grpSpPr bwMode="auto">
          <a:xfrm rot="10800000">
            <a:off x="9499601" y="4743451"/>
            <a:ext cx="358775" cy="111125"/>
            <a:chOff x="522" y="1623"/>
            <a:chExt cx="834" cy="245"/>
          </a:xfrm>
        </p:grpSpPr>
        <p:sp>
          <p:nvSpPr>
            <p:cNvPr id="4198" name="Oval 98"/>
            <p:cNvSpPr>
              <a:spLocks noChangeArrowheads="1"/>
            </p:cNvSpPr>
            <p:nvPr/>
          </p:nvSpPr>
          <p:spPr bwMode="auto">
            <a:xfrm>
              <a:off x="873"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9" name="Oval 99"/>
            <p:cNvSpPr>
              <a:spLocks noChangeArrowheads="1"/>
            </p:cNvSpPr>
            <p:nvPr/>
          </p:nvSpPr>
          <p:spPr bwMode="auto">
            <a:xfrm>
              <a:off x="1164"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0" name="Oval 100"/>
            <p:cNvSpPr>
              <a:spLocks noChangeArrowheads="1"/>
            </p:cNvSpPr>
            <p:nvPr/>
          </p:nvSpPr>
          <p:spPr bwMode="auto">
            <a:xfrm>
              <a:off x="1071" y="1770"/>
              <a:ext cx="98" cy="98"/>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1" name="Oval 101"/>
            <p:cNvSpPr>
              <a:spLocks noChangeArrowheads="1"/>
            </p:cNvSpPr>
            <p:nvPr/>
          </p:nvSpPr>
          <p:spPr bwMode="auto">
            <a:xfrm>
              <a:off x="1260"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2" name="Oval 102"/>
            <p:cNvSpPr>
              <a:spLocks noChangeArrowheads="1"/>
            </p:cNvSpPr>
            <p:nvPr/>
          </p:nvSpPr>
          <p:spPr bwMode="auto">
            <a:xfrm>
              <a:off x="771"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3" name="Oval 103"/>
            <p:cNvSpPr>
              <a:spLocks noChangeArrowheads="1"/>
            </p:cNvSpPr>
            <p:nvPr/>
          </p:nvSpPr>
          <p:spPr bwMode="auto">
            <a:xfrm>
              <a:off x="675"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4" name="Oval 104"/>
            <p:cNvSpPr>
              <a:spLocks noChangeArrowheads="1"/>
            </p:cNvSpPr>
            <p:nvPr/>
          </p:nvSpPr>
          <p:spPr bwMode="auto">
            <a:xfrm>
              <a:off x="582" y="1701"/>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5" name="Oval 105"/>
            <p:cNvSpPr>
              <a:spLocks noChangeArrowheads="1"/>
            </p:cNvSpPr>
            <p:nvPr/>
          </p:nvSpPr>
          <p:spPr bwMode="auto">
            <a:xfrm>
              <a:off x="522" y="162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6" name="Oval 106"/>
            <p:cNvSpPr>
              <a:spLocks noChangeArrowheads="1"/>
            </p:cNvSpPr>
            <p:nvPr/>
          </p:nvSpPr>
          <p:spPr bwMode="auto">
            <a:xfrm>
              <a:off x="975"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aphicFrame>
        <p:nvGraphicFramePr>
          <p:cNvPr id="4101" name="Object 5"/>
          <p:cNvGraphicFramePr>
            <a:graphicFrameLocks noChangeAspect="1"/>
          </p:cNvGraphicFramePr>
          <p:nvPr/>
        </p:nvGraphicFramePr>
        <p:xfrm>
          <a:off x="6324601" y="4349750"/>
          <a:ext cx="1590675" cy="1341438"/>
        </p:xfrm>
        <a:graphic>
          <a:graphicData uri="http://schemas.openxmlformats.org/presentationml/2006/ole">
            <mc:AlternateContent xmlns:mc="http://schemas.openxmlformats.org/markup-compatibility/2006">
              <mc:Choice xmlns:v="urn:schemas-microsoft-com:vml" Requires="v">
                <p:oleObj name="Graph" r:id="rId8" imgW="3549600" imgH="2993760" progId="Origin50.Graph">
                  <p:embed/>
                </p:oleObj>
              </mc:Choice>
              <mc:Fallback>
                <p:oleObj name="Graph" r:id="rId8" imgW="3549600" imgH="2993760" progId="Origin50.Graph">
                  <p:embed/>
                  <p:pic>
                    <p:nvPicPr>
                      <p:cNvPr id="410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1" y="4349750"/>
                        <a:ext cx="1590675"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58" name="Text Box 108"/>
          <p:cNvSpPr txBox="1">
            <a:spLocks noChangeArrowheads="1"/>
          </p:cNvSpPr>
          <p:nvPr/>
        </p:nvSpPr>
        <p:spPr bwMode="auto">
          <a:xfrm>
            <a:off x="6486526" y="4133850"/>
            <a:ext cx="1598613"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4159" name="Text Box 109"/>
          <p:cNvSpPr txBox="1">
            <a:spLocks noChangeArrowheads="1"/>
          </p:cNvSpPr>
          <p:nvPr/>
        </p:nvSpPr>
        <p:spPr bwMode="auto">
          <a:xfrm>
            <a:off x="8424863" y="4133850"/>
            <a:ext cx="167005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B</a:t>
            </a:r>
          </a:p>
        </p:txBody>
      </p:sp>
      <p:grpSp>
        <p:nvGrpSpPr>
          <p:cNvPr id="4160" name="Group 110"/>
          <p:cNvGrpSpPr>
            <a:grpSpLocks/>
          </p:cNvGrpSpPr>
          <p:nvPr/>
        </p:nvGrpSpPr>
        <p:grpSpPr bwMode="auto">
          <a:xfrm>
            <a:off x="7469189" y="4568826"/>
            <a:ext cx="358775" cy="111125"/>
            <a:chOff x="522" y="1623"/>
            <a:chExt cx="834" cy="245"/>
          </a:xfrm>
        </p:grpSpPr>
        <p:sp>
          <p:nvSpPr>
            <p:cNvPr id="4189" name="Oval 111"/>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0" name="Oval 112"/>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1" name="Oval 113"/>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2" name="Oval 114"/>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3" name="Oval 115"/>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4" name="Oval 116"/>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5" name="Oval 117"/>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6" name="Oval 118"/>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7" name="Oval 119"/>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4161" name="Rectangle 120"/>
          <p:cNvSpPr>
            <a:spLocks noChangeArrowheads="1"/>
          </p:cNvSpPr>
          <p:nvPr/>
        </p:nvSpPr>
        <p:spPr bwMode="auto">
          <a:xfrm>
            <a:off x="9377363" y="44831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2" name="Rectangle 121"/>
          <p:cNvSpPr>
            <a:spLocks noChangeArrowheads="1"/>
          </p:cNvSpPr>
          <p:nvPr/>
        </p:nvSpPr>
        <p:spPr bwMode="auto">
          <a:xfrm>
            <a:off x="7386638" y="44735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3" name="Text Box 123"/>
          <p:cNvSpPr txBox="1">
            <a:spLocks noChangeArrowheads="1"/>
          </p:cNvSpPr>
          <p:nvPr/>
        </p:nvSpPr>
        <p:spPr bwMode="auto">
          <a:xfrm>
            <a:off x="6172200"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4164" name="Text Box 124"/>
          <p:cNvSpPr txBox="1">
            <a:spLocks noChangeArrowheads="1"/>
          </p:cNvSpPr>
          <p:nvPr/>
        </p:nvSpPr>
        <p:spPr bwMode="auto">
          <a:xfrm>
            <a:off x="7988300"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4165" name="Text Box 125"/>
          <p:cNvSpPr txBox="1">
            <a:spLocks noChangeArrowheads="1"/>
          </p:cNvSpPr>
          <p:nvPr/>
        </p:nvSpPr>
        <p:spPr bwMode="auto">
          <a:xfrm>
            <a:off x="62690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4166" name="Text Box 126"/>
          <p:cNvSpPr txBox="1">
            <a:spLocks noChangeArrowheads="1"/>
          </p:cNvSpPr>
          <p:nvPr/>
        </p:nvSpPr>
        <p:spPr bwMode="auto">
          <a:xfrm>
            <a:off x="8261351" y="995363"/>
            <a:ext cx="1808163"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Arial" charset="0"/>
              </a:rPr>
              <a:t>Internal Std</a:t>
            </a:r>
          </a:p>
        </p:txBody>
      </p:sp>
      <p:sp>
        <p:nvSpPr>
          <p:cNvPr id="4167" name="AutoShape 127"/>
          <p:cNvSpPr>
            <a:spLocks noChangeArrowheads="1"/>
          </p:cNvSpPr>
          <p:nvPr/>
        </p:nvSpPr>
        <p:spPr bwMode="auto">
          <a:xfrm>
            <a:off x="6553201" y="1384301"/>
            <a:ext cx="989013" cy="233363"/>
          </a:xfrm>
          <a:prstGeom prst="can">
            <a:avLst>
              <a:gd name="adj" fmla="val 25000"/>
            </a:avLst>
          </a:prstGeom>
          <a:solidFill>
            <a:schemeClr val="accent2"/>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8" name="AutoShape 128"/>
          <p:cNvSpPr>
            <a:spLocks noChangeArrowheads="1"/>
          </p:cNvSpPr>
          <p:nvPr/>
        </p:nvSpPr>
        <p:spPr bwMode="auto">
          <a:xfrm>
            <a:off x="8656638" y="1384301"/>
            <a:ext cx="989012"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9" name="Line 130"/>
          <p:cNvSpPr>
            <a:spLocks noChangeShapeType="1"/>
          </p:cNvSpPr>
          <p:nvPr/>
        </p:nvSpPr>
        <p:spPr bwMode="auto">
          <a:xfrm>
            <a:off x="7065963" y="1905001"/>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0" name="Text Box 134"/>
          <p:cNvSpPr txBox="1">
            <a:spLocks noChangeArrowheads="1"/>
          </p:cNvSpPr>
          <p:nvPr/>
        </p:nvSpPr>
        <p:spPr bwMode="auto">
          <a:xfrm>
            <a:off x="7653338" y="3124201"/>
            <a:ext cx="881062"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4171" name="Text Box 135"/>
          <p:cNvSpPr txBox="1">
            <a:spLocks noChangeArrowheads="1"/>
          </p:cNvSpPr>
          <p:nvPr/>
        </p:nvSpPr>
        <p:spPr bwMode="auto">
          <a:xfrm>
            <a:off x="6900863" y="22463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Derivatization</a:t>
            </a:r>
          </a:p>
        </p:txBody>
      </p:sp>
      <p:sp>
        <p:nvSpPr>
          <p:cNvPr id="4172" name="Text Box 137"/>
          <p:cNvSpPr txBox="1">
            <a:spLocks noChangeArrowheads="1"/>
          </p:cNvSpPr>
          <p:nvPr/>
        </p:nvSpPr>
        <p:spPr bwMode="auto">
          <a:xfrm>
            <a:off x="6899276" y="1882776"/>
            <a:ext cx="234632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4173" name="Text Box 138"/>
          <p:cNvSpPr txBox="1">
            <a:spLocks noChangeArrowheads="1"/>
          </p:cNvSpPr>
          <p:nvPr/>
        </p:nvSpPr>
        <p:spPr bwMode="auto">
          <a:xfrm>
            <a:off x="7185026"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4174" name="Line 140"/>
          <p:cNvSpPr>
            <a:spLocks noChangeShapeType="1"/>
          </p:cNvSpPr>
          <p:nvPr/>
        </p:nvSpPr>
        <p:spPr bwMode="auto">
          <a:xfrm flipH="1">
            <a:off x="74390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5" name="Line 141"/>
          <p:cNvSpPr>
            <a:spLocks noChangeShapeType="1"/>
          </p:cNvSpPr>
          <p:nvPr/>
        </p:nvSpPr>
        <p:spPr bwMode="auto">
          <a:xfrm>
            <a:off x="81248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4176" name="Group 217"/>
          <p:cNvGrpSpPr>
            <a:grpSpLocks/>
          </p:cNvGrpSpPr>
          <p:nvPr/>
        </p:nvGrpSpPr>
        <p:grpSpPr bwMode="auto">
          <a:xfrm>
            <a:off x="7053263" y="3114675"/>
            <a:ext cx="2081212" cy="565150"/>
            <a:chOff x="3501" y="1684"/>
            <a:chExt cx="1311" cy="356"/>
          </a:xfrm>
        </p:grpSpPr>
        <p:sp>
          <p:nvSpPr>
            <p:cNvPr id="4185" name="Line 209"/>
            <p:cNvSpPr>
              <a:spLocks noChangeShapeType="1"/>
            </p:cNvSpPr>
            <p:nvPr/>
          </p:nvSpPr>
          <p:spPr bwMode="auto">
            <a:xfrm>
              <a:off x="3501" y="1684"/>
              <a:ext cx="9" cy="194"/>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6" name="Line 210"/>
            <p:cNvSpPr>
              <a:spLocks noChangeShapeType="1"/>
            </p:cNvSpPr>
            <p:nvPr/>
          </p:nvSpPr>
          <p:spPr bwMode="auto">
            <a:xfrm>
              <a:off x="4812" y="1693"/>
              <a:ext cx="0" cy="185"/>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4187" name="AutoShape 211"/>
            <p:cNvCxnSpPr>
              <a:cxnSpLocks noChangeShapeType="1"/>
              <a:stCxn id="4185" idx="1"/>
              <a:endCxn id="4186" idx="1"/>
            </p:cNvCxnSpPr>
            <p:nvPr/>
          </p:nvCxnSpPr>
          <p:spPr bwMode="auto">
            <a:xfrm>
              <a:off x="3510" y="1890"/>
              <a:ext cx="1302" cy="0"/>
            </a:xfrm>
            <a:prstGeom prst="straightConnector1">
              <a:avLst/>
            </a:prstGeom>
            <a:noFill/>
            <a:ln w="38100">
              <a:solidFill>
                <a:schemeClr val="tx1"/>
              </a:solidFill>
              <a:round/>
              <a:headEnd/>
              <a:tailEnd/>
            </a:ln>
          </p:spPr>
        </p:cxnSp>
        <p:sp>
          <p:nvSpPr>
            <p:cNvPr id="4188" name="Line 212"/>
            <p:cNvSpPr>
              <a:spLocks noChangeShapeType="1"/>
            </p:cNvSpPr>
            <p:nvPr/>
          </p:nvSpPr>
          <p:spPr bwMode="auto">
            <a:xfrm>
              <a:off x="4172" y="1905"/>
              <a:ext cx="0" cy="13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4177" name="Line 213"/>
          <p:cNvSpPr>
            <a:spLocks noChangeShapeType="1"/>
          </p:cNvSpPr>
          <p:nvPr/>
        </p:nvSpPr>
        <p:spPr bwMode="auto">
          <a:xfrm>
            <a:off x="7064375" y="2271714"/>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8" name="Line 214"/>
          <p:cNvSpPr>
            <a:spLocks noChangeShapeType="1"/>
          </p:cNvSpPr>
          <p:nvPr/>
        </p:nvSpPr>
        <p:spPr bwMode="auto">
          <a:xfrm>
            <a:off x="9132888" y="1914526"/>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9" name="Line 215"/>
          <p:cNvSpPr>
            <a:spLocks noChangeShapeType="1"/>
          </p:cNvSpPr>
          <p:nvPr/>
        </p:nvSpPr>
        <p:spPr bwMode="auto">
          <a:xfrm>
            <a:off x="9131300" y="2281239"/>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0" name="Text Box 218"/>
          <p:cNvSpPr txBox="1">
            <a:spLocks noChangeArrowheads="1"/>
          </p:cNvSpPr>
          <p:nvPr/>
        </p:nvSpPr>
        <p:spPr bwMode="auto">
          <a:xfrm>
            <a:off x="6894513" y="2657476"/>
            <a:ext cx="2432050" cy="339725"/>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4181" name="Rectangle 3"/>
          <p:cNvSpPr>
            <a:spLocks noChangeArrowheads="1"/>
          </p:cNvSpPr>
          <p:nvPr/>
        </p:nvSpPr>
        <p:spPr bwMode="auto">
          <a:xfrm>
            <a:off x="1844675"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2" name="Rectangle 96"/>
          <p:cNvSpPr>
            <a:spLocks noChangeArrowheads="1"/>
          </p:cNvSpPr>
          <p:nvPr/>
        </p:nvSpPr>
        <p:spPr bwMode="auto">
          <a:xfrm>
            <a:off x="6153150"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3" name="Line 213"/>
          <p:cNvSpPr>
            <a:spLocks noChangeShapeType="1"/>
          </p:cNvSpPr>
          <p:nvPr/>
        </p:nvSpPr>
        <p:spPr bwMode="auto">
          <a:xfrm>
            <a:off x="7067550" y="2686051"/>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4" name="Line 215"/>
          <p:cNvSpPr>
            <a:spLocks noChangeShapeType="1"/>
          </p:cNvSpPr>
          <p:nvPr/>
        </p:nvSpPr>
        <p:spPr bwMode="auto">
          <a:xfrm>
            <a:off x="9134475" y="2695576"/>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74804430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715478" y="350837"/>
            <a:ext cx="10761044" cy="411162"/>
          </a:xfrm>
        </p:spPr>
        <p:txBody>
          <a:bodyPr>
            <a:noAutofit/>
          </a:bodyPr>
          <a:lstStyle/>
          <a:p>
            <a:r>
              <a:rPr lang="en-US" sz="3200" dirty="0"/>
              <a:t>There are lots of different ways to incorporate an internal standard</a:t>
            </a:r>
          </a:p>
        </p:txBody>
      </p:sp>
      <p:pic>
        <p:nvPicPr>
          <p:cNvPr id="25605" name="Picture 2"/>
          <p:cNvPicPr>
            <a:picLocks noChangeAspect="1" noChangeArrowheads="1"/>
          </p:cNvPicPr>
          <p:nvPr/>
        </p:nvPicPr>
        <p:blipFill>
          <a:blip r:embed="rId2" cstate="print"/>
          <a:srcRect/>
          <a:stretch>
            <a:fillRect/>
          </a:stretch>
        </p:blipFill>
        <p:spPr bwMode="auto">
          <a:xfrm>
            <a:off x="1862931" y="1278456"/>
            <a:ext cx="8466137" cy="5019675"/>
          </a:xfrm>
          <a:prstGeom prst="rect">
            <a:avLst/>
          </a:prstGeom>
          <a:noFill/>
          <a:ln w="9525">
            <a:noFill/>
            <a:miter lim="800000"/>
            <a:headEnd/>
            <a:tailEnd/>
          </a:ln>
        </p:spPr>
      </p:pic>
    </p:spTree>
    <p:extLst>
      <p:ext uri="{BB962C8B-B14F-4D97-AF65-F5344CB8AC3E}">
        <p14:creationId xmlns:p14="http://schemas.microsoft.com/office/powerpoint/2010/main" val="4067265643"/>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80F6-F3E8-43BD-94D5-E59DC8D2D724}"/>
              </a:ext>
            </a:extLst>
          </p:cNvPr>
          <p:cNvSpPr>
            <a:spLocks noGrp="1"/>
          </p:cNvSpPr>
          <p:nvPr>
            <p:ph type="title"/>
          </p:nvPr>
        </p:nvSpPr>
        <p:spPr>
          <a:xfrm>
            <a:off x="701136" y="0"/>
            <a:ext cx="9337431" cy="1065467"/>
          </a:xfrm>
        </p:spPr>
        <p:txBody>
          <a:bodyPr/>
          <a:lstStyle/>
          <a:p>
            <a:r>
              <a:rPr lang="en-US" dirty="0"/>
              <a:t>Tandem Mass Tags (TMT)</a:t>
            </a:r>
          </a:p>
        </p:txBody>
      </p:sp>
      <p:pic>
        <p:nvPicPr>
          <p:cNvPr id="5" name="Picture 4">
            <a:extLst>
              <a:ext uri="{FF2B5EF4-FFF2-40B4-BE49-F238E27FC236}">
                <a16:creationId xmlns:a16="http://schemas.microsoft.com/office/drawing/2014/main" id="{9FC93DBD-2308-5E0D-7A09-F0BA1C33F3BB}"/>
              </a:ext>
            </a:extLst>
          </p:cNvPr>
          <p:cNvPicPr>
            <a:picLocks noChangeAspect="1"/>
          </p:cNvPicPr>
          <p:nvPr/>
        </p:nvPicPr>
        <p:blipFill>
          <a:blip r:embed="rId2"/>
          <a:stretch>
            <a:fillRect/>
          </a:stretch>
        </p:blipFill>
        <p:spPr>
          <a:xfrm>
            <a:off x="7391400" y="4038600"/>
            <a:ext cx="4286607" cy="2659573"/>
          </a:xfrm>
          <a:prstGeom prst="rect">
            <a:avLst/>
          </a:prstGeom>
        </p:spPr>
      </p:pic>
      <p:pic>
        <p:nvPicPr>
          <p:cNvPr id="6" name="Picture 5">
            <a:extLst>
              <a:ext uri="{FF2B5EF4-FFF2-40B4-BE49-F238E27FC236}">
                <a16:creationId xmlns:a16="http://schemas.microsoft.com/office/drawing/2014/main" id="{ACB4B554-63C7-BA76-C7F1-900C8FDBE49A}"/>
              </a:ext>
            </a:extLst>
          </p:cNvPr>
          <p:cNvPicPr>
            <a:picLocks noChangeAspect="1"/>
          </p:cNvPicPr>
          <p:nvPr/>
        </p:nvPicPr>
        <p:blipFill>
          <a:blip r:embed="rId3"/>
          <a:stretch>
            <a:fillRect/>
          </a:stretch>
        </p:blipFill>
        <p:spPr>
          <a:xfrm>
            <a:off x="145544" y="1504739"/>
            <a:ext cx="5854423" cy="4114800"/>
          </a:xfrm>
          <a:prstGeom prst="rect">
            <a:avLst/>
          </a:prstGeom>
        </p:spPr>
      </p:pic>
      <p:pic>
        <p:nvPicPr>
          <p:cNvPr id="7" name="Picture 6">
            <a:extLst>
              <a:ext uri="{FF2B5EF4-FFF2-40B4-BE49-F238E27FC236}">
                <a16:creationId xmlns:a16="http://schemas.microsoft.com/office/drawing/2014/main" id="{EF9AF7A7-3607-FEC1-FAC9-A5B160BC1562}"/>
              </a:ext>
            </a:extLst>
          </p:cNvPr>
          <p:cNvPicPr>
            <a:picLocks noChangeAspect="1"/>
          </p:cNvPicPr>
          <p:nvPr/>
        </p:nvPicPr>
        <p:blipFill>
          <a:blip r:embed="rId4"/>
          <a:stretch>
            <a:fillRect/>
          </a:stretch>
        </p:blipFill>
        <p:spPr>
          <a:xfrm>
            <a:off x="7315200" y="772047"/>
            <a:ext cx="4175664" cy="3027851"/>
          </a:xfrm>
          <a:prstGeom prst="rect">
            <a:avLst/>
          </a:prstGeom>
        </p:spPr>
      </p:pic>
    </p:spTree>
    <p:extLst>
      <p:ext uri="{BB962C8B-B14F-4D97-AF65-F5344CB8AC3E}">
        <p14:creationId xmlns:p14="http://schemas.microsoft.com/office/powerpoint/2010/main" val="204428944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Sampling Every</a:t>
            </a:r>
            <a:r>
              <a:rPr lang="en-US" sz="3600" b="1" dirty="0"/>
              <a:t> </a:t>
            </a:r>
            <a:r>
              <a:rPr lang="en-US" sz="3600" dirty="0"/>
              <a:t>Precursor Using DDA</a:t>
            </a:r>
          </a:p>
        </p:txBody>
      </p:sp>
      <p:sp>
        <p:nvSpPr>
          <p:cNvPr id="26" name="Rectangle 25"/>
          <p:cNvSpPr/>
          <p:nvPr/>
        </p:nvSpPr>
        <p:spPr>
          <a:xfrm>
            <a:off x="2025368" y="4495801"/>
            <a:ext cx="8385359" cy="1061829"/>
          </a:xfrm>
          <a:prstGeom prst="rect">
            <a:avLst/>
          </a:prstGeom>
        </p:spPr>
        <p:txBody>
          <a:bodyPr wrap="square">
            <a:spAutoFit/>
          </a:bodyPr>
          <a:lstStyle/>
          <a:p>
            <a:pPr marL="285750" indent="-285750">
              <a:buFont typeface="Arial" pitchFamily="34" charset="0"/>
              <a:buChar char="•"/>
              <a:defRPr/>
            </a:pPr>
            <a:r>
              <a:rPr lang="en-US" sz="2400" dirty="0">
                <a:solidFill>
                  <a:prstClr val="black"/>
                </a:solidFill>
                <a:latin typeface="Calibri"/>
                <a:cs typeface="Arial" charset="0"/>
              </a:rPr>
              <a:t>To get every precursor using DDA, we would have to collect 121 MS/MS spectra on average per chromatographic peak</a:t>
            </a:r>
          </a:p>
          <a:p>
            <a:pPr marL="285750" indent="-285750">
              <a:buFont typeface="Arial" pitchFamily="34" charset="0"/>
              <a:buChar char="•"/>
              <a:defRPr/>
            </a:pPr>
            <a:endParaRPr lang="en-US" sz="1500" dirty="0">
              <a:solidFill>
                <a:prstClr val="black"/>
              </a:solidFill>
              <a:latin typeface="Calibri"/>
              <a:cs typeface="Arial" charset="0"/>
            </a:endParaRPr>
          </a:p>
        </p:txBody>
      </p:sp>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164" y="1704683"/>
            <a:ext cx="6967953" cy="2144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0" name="Group 89"/>
          <p:cNvGrpSpPr/>
          <p:nvPr/>
        </p:nvGrpSpPr>
        <p:grpSpPr>
          <a:xfrm>
            <a:off x="1750788" y="1219201"/>
            <a:ext cx="8014900" cy="2976265"/>
            <a:chOff x="290900" y="3653135"/>
            <a:chExt cx="8014900" cy="2976265"/>
          </a:xfrm>
        </p:grpSpPr>
        <p:grpSp>
          <p:nvGrpSpPr>
            <p:cNvPr id="91" name="Group 90"/>
            <p:cNvGrpSpPr/>
            <p:nvPr/>
          </p:nvGrpSpPr>
          <p:grpSpPr>
            <a:xfrm>
              <a:off x="726732" y="3653135"/>
              <a:ext cx="7579068" cy="2976265"/>
              <a:chOff x="726732" y="3653135"/>
              <a:chExt cx="7579068" cy="2976265"/>
            </a:xfrm>
          </p:grpSpPr>
          <p:grpSp>
            <p:nvGrpSpPr>
              <p:cNvPr id="95" name="Group 94"/>
              <p:cNvGrpSpPr/>
              <p:nvPr/>
            </p:nvGrpSpPr>
            <p:grpSpPr>
              <a:xfrm>
                <a:off x="726732" y="3965280"/>
                <a:ext cx="7579068" cy="2664120"/>
                <a:chOff x="752132" y="880646"/>
                <a:chExt cx="7579068" cy="2664120"/>
              </a:xfrm>
            </p:grpSpPr>
            <p:cxnSp>
              <p:nvCxnSpPr>
                <p:cNvPr id="99" name="Straight Arrow Connector 98"/>
                <p:cNvCxnSpPr/>
                <p:nvPr/>
              </p:nvCxnSpPr>
              <p:spPr>
                <a:xfrm flipV="1">
                  <a:off x="1222454" y="960314"/>
                  <a:ext cx="26930" cy="22373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1235919" y="3194275"/>
                  <a:ext cx="7095281" cy="339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52132" y="1613944"/>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200</a:t>
                  </a:r>
                </a:p>
              </p:txBody>
            </p:sp>
            <p:sp>
              <p:nvSpPr>
                <p:cNvPr id="102" name="TextBox 101"/>
                <p:cNvSpPr txBox="1"/>
                <p:nvPr/>
              </p:nvSpPr>
              <p:spPr>
                <a:xfrm>
                  <a:off x="752132" y="1994944"/>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150</a:t>
                  </a:r>
                </a:p>
              </p:txBody>
            </p:sp>
            <p:sp>
              <p:nvSpPr>
                <p:cNvPr id="103" name="TextBox 102"/>
                <p:cNvSpPr txBox="1"/>
                <p:nvPr/>
              </p:nvSpPr>
              <p:spPr>
                <a:xfrm>
                  <a:off x="856328" y="2680744"/>
                  <a:ext cx="393056" cy="338554"/>
                </a:xfrm>
                <a:prstGeom prst="rect">
                  <a:avLst/>
                </a:prstGeom>
                <a:noFill/>
              </p:spPr>
              <p:txBody>
                <a:bodyPr wrap="none" rtlCol="0">
                  <a:spAutoFit/>
                </a:bodyPr>
                <a:lstStyle/>
                <a:p>
                  <a:pPr>
                    <a:defRPr/>
                  </a:pPr>
                  <a:r>
                    <a:rPr lang="en-US" sz="1600" dirty="0">
                      <a:solidFill>
                        <a:prstClr val="black"/>
                      </a:solidFill>
                      <a:latin typeface="Calibri"/>
                      <a:cs typeface="Arial" charset="0"/>
                    </a:rPr>
                    <a:t>50</a:t>
                  </a:r>
                </a:p>
              </p:txBody>
            </p:sp>
            <p:sp>
              <p:nvSpPr>
                <p:cNvPr id="104" name="TextBox 103"/>
                <p:cNvSpPr txBox="1"/>
                <p:nvPr/>
              </p:nvSpPr>
              <p:spPr>
                <a:xfrm>
                  <a:off x="752132" y="2362200"/>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100</a:t>
                  </a:r>
                </a:p>
              </p:txBody>
            </p:sp>
            <p:sp>
              <p:nvSpPr>
                <p:cNvPr id="105" name="TextBox 104"/>
                <p:cNvSpPr txBox="1"/>
                <p:nvPr/>
              </p:nvSpPr>
              <p:spPr>
                <a:xfrm>
                  <a:off x="960522" y="2984622"/>
                  <a:ext cx="288862" cy="338554"/>
                </a:xfrm>
                <a:prstGeom prst="rect">
                  <a:avLst/>
                </a:prstGeom>
                <a:noFill/>
              </p:spPr>
              <p:txBody>
                <a:bodyPr wrap="none" rtlCol="0">
                  <a:spAutoFit/>
                </a:bodyPr>
                <a:lstStyle/>
                <a:p>
                  <a:pPr>
                    <a:defRPr/>
                  </a:pPr>
                  <a:r>
                    <a:rPr lang="en-US" sz="1600" dirty="0">
                      <a:solidFill>
                        <a:prstClr val="black"/>
                      </a:solidFill>
                      <a:latin typeface="Calibri"/>
                      <a:cs typeface="Arial" charset="0"/>
                    </a:rPr>
                    <a:t>0</a:t>
                  </a:r>
                </a:p>
              </p:txBody>
            </p:sp>
            <p:sp>
              <p:nvSpPr>
                <p:cNvPr id="106" name="TextBox 105"/>
                <p:cNvSpPr txBox="1"/>
                <p:nvPr/>
              </p:nvSpPr>
              <p:spPr>
                <a:xfrm>
                  <a:off x="4068784" y="3175434"/>
                  <a:ext cx="1179554" cy="369332"/>
                </a:xfrm>
                <a:prstGeom prst="rect">
                  <a:avLst/>
                </a:prstGeom>
                <a:noFill/>
              </p:spPr>
              <p:txBody>
                <a:bodyPr wrap="none" rtlCol="0">
                  <a:spAutoFit/>
                </a:bodyPr>
                <a:lstStyle/>
                <a:p>
                  <a:pPr>
                    <a:defRPr/>
                  </a:pPr>
                  <a:r>
                    <a:rPr lang="en-US" dirty="0">
                      <a:solidFill>
                        <a:prstClr val="black"/>
                      </a:solidFill>
                      <a:latin typeface="Calibri"/>
                      <a:cs typeface="Arial" charset="0"/>
                    </a:rPr>
                    <a:t>Scan index</a:t>
                  </a:r>
                </a:p>
              </p:txBody>
            </p:sp>
            <p:sp>
              <p:nvSpPr>
                <p:cNvPr id="107" name="TextBox 106"/>
                <p:cNvSpPr txBox="1"/>
                <p:nvPr/>
              </p:nvSpPr>
              <p:spPr>
                <a:xfrm>
                  <a:off x="752132" y="880646"/>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300</a:t>
                  </a:r>
                </a:p>
              </p:txBody>
            </p:sp>
            <p:sp>
              <p:nvSpPr>
                <p:cNvPr id="108" name="TextBox 107"/>
                <p:cNvSpPr txBox="1"/>
                <p:nvPr/>
              </p:nvSpPr>
              <p:spPr>
                <a:xfrm>
                  <a:off x="752132" y="1219200"/>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250</a:t>
                  </a:r>
                </a:p>
              </p:txBody>
            </p:sp>
          </p:grpSp>
          <p:sp>
            <p:nvSpPr>
              <p:cNvPr id="94" name="Rectangle 93"/>
              <p:cNvSpPr/>
              <p:nvPr/>
            </p:nvSpPr>
            <p:spPr>
              <a:xfrm>
                <a:off x="1746556" y="3653135"/>
                <a:ext cx="617824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400" dirty="0">
                    <a:solidFill>
                      <a:prstClr val="black"/>
                    </a:solidFill>
                    <a:latin typeface="Calibri"/>
                  </a:rPr>
                  <a:t>Number of precursors from </a:t>
                </a:r>
                <a:r>
                  <a:rPr lang="en-US" sz="2400" i="1" dirty="0">
                    <a:solidFill>
                      <a:prstClr val="black"/>
                    </a:solidFill>
                    <a:latin typeface="Calibri"/>
                  </a:rPr>
                  <a:t>m/z</a:t>
                </a:r>
                <a:r>
                  <a:rPr lang="en-US" sz="2400" dirty="0">
                    <a:solidFill>
                      <a:prstClr val="black"/>
                    </a:solidFill>
                    <a:latin typeface="Calibri"/>
                  </a:rPr>
                  <a:t> 400 to 1,000</a:t>
                </a:r>
              </a:p>
            </p:txBody>
          </p:sp>
        </p:grpSp>
        <p:sp>
          <p:nvSpPr>
            <p:cNvPr id="92" name="TextBox 91"/>
            <p:cNvSpPr txBox="1"/>
            <p:nvPr/>
          </p:nvSpPr>
          <p:spPr>
            <a:xfrm rot="16200000">
              <a:off x="-814928" y="4913777"/>
              <a:ext cx="2580988" cy="369332"/>
            </a:xfrm>
            <a:prstGeom prst="rect">
              <a:avLst/>
            </a:prstGeom>
            <a:noFill/>
          </p:spPr>
          <p:txBody>
            <a:bodyPr wrap="square" rtlCol="0">
              <a:spAutoFit/>
            </a:bodyPr>
            <a:lstStyle/>
            <a:p>
              <a:pPr algn="ctr">
                <a:defRPr/>
              </a:pPr>
              <a:r>
                <a:rPr lang="en-US" dirty="0">
                  <a:solidFill>
                    <a:prstClr val="black"/>
                  </a:solidFill>
                  <a:latin typeface="Calibri"/>
                  <a:cs typeface="Arial" charset="0"/>
                </a:rPr>
                <a:t>Number of precursors</a:t>
              </a:r>
            </a:p>
          </p:txBody>
        </p:sp>
      </p:grpSp>
      <p:grpSp>
        <p:nvGrpSpPr>
          <p:cNvPr id="24" name="Group 23"/>
          <p:cNvGrpSpPr/>
          <p:nvPr/>
        </p:nvGrpSpPr>
        <p:grpSpPr>
          <a:xfrm>
            <a:off x="2667814" y="2588435"/>
            <a:ext cx="7923986" cy="646331"/>
            <a:chOff x="1143814" y="2588434"/>
            <a:chExt cx="7923986" cy="646331"/>
          </a:xfrm>
        </p:grpSpPr>
        <p:cxnSp>
          <p:nvCxnSpPr>
            <p:cNvPr id="114" name="Straight Connector 113"/>
            <p:cNvCxnSpPr/>
            <p:nvPr/>
          </p:nvCxnSpPr>
          <p:spPr>
            <a:xfrm>
              <a:off x="1143814" y="2994737"/>
              <a:ext cx="695667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8013088" y="2588434"/>
              <a:ext cx="1054712" cy="646331"/>
            </a:xfrm>
            <a:prstGeom prst="rect">
              <a:avLst/>
            </a:prstGeom>
            <a:solidFill>
              <a:schemeClr val="bg1"/>
            </a:solidFill>
          </p:spPr>
          <p:txBody>
            <a:bodyPr wrap="none" rtlCol="0">
              <a:spAutoFit/>
            </a:bodyPr>
            <a:lstStyle/>
            <a:p>
              <a:pPr algn="ctr">
                <a:defRPr/>
              </a:pPr>
              <a:r>
                <a:rPr lang="en-US" dirty="0">
                  <a:solidFill>
                    <a:prstClr val="black"/>
                  </a:solidFill>
                  <a:latin typeface="Calibri"/>
                  <a:cs typeface="Arial" charset="0"/>
                </a:rPr>
                <a:t>Average: </a:t>
              </a:r>
            </a:p>
            <a:p>
              <a:pPr algn="ctr">
                <a:defRPr/>
              </a:pPr>
              <a:r>
                <a:rPr lang="en-US" b="1" dirty="0">
                  <a:solidFill>
                    <a:prstClr val="black"/>
                  </a:solidFill>
                  <a:latin typeface="Calibri"/>
                  <a:cs typeface="Arial" charset="0"/>
                </a:rPr>
                <a:t>120.58</a:t>
              </a:r>
            </a:p>
          </p:txBody>
        </p:sp>
      </p:grpSp>
    </p:spTree>
    <p:extLst>
      <p:ext uri="{BB962C8B-B14F-4D97-AF65-F5344CB8AC3E}">
        <p14:creationId xmlns:p14="http://schemas.microsoft.com/office/powerpoint/2010/main" val="365810638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Data Dependent Acquisition will Always Under Sample</a:t>
            </a:r>
          </a:p>
        </p:txBody>
      </p:sp>
      <p:pic>
        <p:nvPicPr>
          <p:cNvPr id="4" name="lucy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82049" y="1387929"/>
            <a:ext cx="5747656" cy="4310742"/>
          </a:xfrm>
          <a:prstGeom prst="rect">
            <a:avLst/>
          </a:prstGeom>
        </p:spPr>
      </p:pic>
    </p:spTree>
    <p:extLst>
      <p:ext uri="{BB962C8B-B14F-4D97-AF65-F5344CB8AC3E}">
        <p14:creationId xmlns:p14="http://schemas.microsoft.com/office/powerpoint/2010/main" val="130042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DDA always misses and is least reproducible on the low abundant signals</a:t>
            </a:r>
          </a:p>
        </p:txBody>
      </p:sp>
      <p:pic>
        <p:nvPicPr>
          <p:cNvPr id="4" name="Picture 3">
            <a:extLst>
              <a:ext uri="{FF2B5EF4-FFF2-40B4-BE49-F238E27FC236}">
                <a16:creationId xmlns:a16="http://schemas.microsoft.com/office/drawing/2014/main" id="{BC433F98-165B-49D1-AF68-C665EDE6A11D}"/>
              </a:ext>
            </a:extLst>
          </p:cNvPr>
          <p:cNvPicPr>
            <a:picLocks noChangeAspect="1"/>
          </p:cNvPicPr>
          <p:nvPr/>
        </p:nvPicPr>
        <p:blipFill>
          <a:blip r:embed="rId2"/>
          <a:stretch>
            <a:fillRect/>
          </a:stretch>
        </p:blipFill>
        <p:spPr>
          <a:xfrm>
            <a:off x="3810000" y="953180"/>
            <a:ext cx="4931545" cy="5655442"/>
          </a:xfrm>
          <a:prstGeom prst="rect">
            <a:avLst/>
          </a:prstGeom>
        </p:spPr>
      </p:pic>
      <p:sp>
        <p:nvSpPr>
          <p:cNvPr id="5" name="TextBox 4">
            <a:extLst>
              <a:ext uri="{FF2B5EF4-FFF2-40B4-BE49-F238E27FC236}">
                <a16:creationId xmlns:a16="http://schemas.microsoft.com/office/drawing/2014/main" id="{A3E2F2B7-AE2D-4823-ABED-7B7335768B98}"/>
              </a:ext>
            </a:extLst>
          </p:cNvPr>
          <p:cNvSpPr txBox="1"/>
          <p:nvPr/>
        </p:nvSpPr>
        <p:spPr>
          <a:xfrm>
            <a:off x="8915400" y="6423956"/>
            <a:ext cx="2954655" cy="369332"/>
          </a:xfrm>
          <a:prstGeom prst="rect">
            <a:avLst/>
          </a:prstGeom>
          <a:noFill/>
        </p:spPr>
        <p:txBody>
          <a:bodyPr wrap="none" rtlCol="0">
            <a:spAutoFit/>
          </a:bodyPr>
          <a:lstStyle/>
          <a:p>
            <a:r>
              <a:rPr lang="en-US" dirty="0"/>
              <a:t>Hoopmann et al, JPR 2009</a:t>
            </a:r>
          </a:p>
        </p:txBody>
      </p:sp>
    </p:spTree>
    <p:extLst>
      <p:ext uri="{BB962C8B-B14F-4D97-AF65-F5344CB8AC3E}">
        <p14:creationId xmlns:p14="http://schemas.microsoft.com/office/powerpoint/2010/main" val="1614248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Visiting Seattle from Tallest to Smallest</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27</a:t>
            </a:fld>
            <a:endParaRPr lang="en-US">
              <a:solidFill>
                <a:srgbClr val="FFFFFF">
                  <a:lumMod val="95000"/>
                </a:srgbClr>
              </a:solidFill>
            </a:endParaRPr>
          </a:p>
        </p:txBody>
      </p:sp>
      <p:grpSp>
        <p:nvGrpSpPr>
          <p:cNvPr id="10" name="Group 9">
            <a:extLst>
              <a:ext uri="{FF2B5EF4-FFF2-40B4-BE49-F238E27FC236}">
                <a16:creationId xmlns:a16="http://schemas.microsoft.com/office/drawing/2014/main" id="{ECBFC6BD-98FA-4933-A2BE-04F30BEEA780}"/>
              </a:ext>
            </a:extLst>
          </p:cNvPr>
          <p:cNvGrpSpPr/>
          <p:nvPr/>
        </p:nvGrpSpPr>
        <p:grpSpPr>
          <a:xfrm>
            <a:off x="2038389" y="953180"/>
            <a:ext cx="1447800" cy="2856818"/>
            <a:chOff x="2038389" y="953180"/>
            <a:chExt cx="1447800" cy="2856818"/>
          </a:xfrm>
        </p:grpSpPr>
        <p:pic>
          <p:nvPicPr>
            <p:cNvPr id="12290" name="Picture 2">
              <a:extLst>
                <a:ext uri="{FF2B5EF4-FFF2-40B4-BE49-F238E27FC236}">
                  <a16:creationId xmlns:a16="http://schemas.microsoft.com/office/drawing/2014/main" id="{9AD13958-E9EA-43DD-BD6D-E9294C99A5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1462444"/>
              <a:ext cx="1257379" cy="23475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6E0D183-81D8-4F29-BA1E-0EF7F0C47D8C}"/>
                </a:ext>
              </a:extLst>
            </p:cNvPr>
            <p:cNvSpPr txBox="1"/>
            <p:nvPr/>
          </p:nvSpPr>
          <p:spPr>
            <a:xfrm>
              <a:off x="2038389" y="953180"/>
              <a:ext cx="1447800" cy="523220"/>
            </a:xfrm>
            <a:prstGeom prst="rect">
              <a:avLst/>
            </a:prstGeom>
            <a:noFill/>
          </p:spPr>
          <p:txBody>
            <a:bodyPr wrap="square" rtlCol="0">
              <a:spAutoFit/>
            </a:bodyPr>
            <a:lstStyle/>
            <a:p>
              <a:pPr marL="171450" indent="-171450"/>
              <a:r>
                <a:rPr lang="en-US" sz="1400" dirty="0"/>
                <a:t>2) Washington Mutual Tower</a:t>
              </a:r>
            </a:p>
          </p:txBody>
        </p:sp>
      </p:grpSp>
      <p:grpSp>
        <p:nvGrpSpPr>
          <p:cNvPr id="12" name="Group 11">
            <a:extLst>
              <a:ext uri="{FF2B5EF4-FFF2-40B4-BE49-F238E27FC236}">
                <a16:creationId xmlns:a16="http://schemas.microsoft.com/office/drawing/2014/main" id="{8EB8C1B5-8B5A-4DFA-BF0D-3617E15E21E9}"/>
              </a:ext>
            </a:extLst>
          </p:cNvPr>
          <p:cNvGrpSpPr/>
          <p:nvPr/>
        </p:nvGrpSpPr>
        <p:grpSpPr>
          <a:xfrm>
            <a:off x="3729966" y="988587"/>
            <a:ext cx="1859019" cy="2821411"/>
            <a:chOff x="3729966" y="988587"/>
            <a:chExt cx="1859019" cy="2821411"/>
          </a:xfrm>
        </p:grpSpPr>
        <p:pic>
          <p:nvPicPr>
            <p:cNvPr id="12292" name="Picture 4">
              <a:extLst>
                <a:ext uri="{FF2B5EF4-FFF2-40B4-BE49-F238E27FC236}">
                  <a16:creationId xmlns:a16="http://schemas.microsoft.com/office/drawing/2014/main" id="{890A0F75-1BC3-42A1-801A-1935E24F9E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1532" y="1447798"/>
              <a:ext cx="1771103" cy="2362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373465-43AB-4C49-8D60-245203190817}"/>
                </a:ext>
              </a:extLst>
            </p:cNvPr>
            <p:cNvSpPr txBox="1"/>
            <p:nvPr/>
          </p:nvSpPr>
          <p:spPr>
            <a:xfrm>
              <a:off x="3729966" y="988587"/>
              <a:ext cx="1859019" cy="307777"/>
            </a:xfrm>
            <a:prstGeom prst="rect">
              <a:avLst/>
            </a:prstGeom>
            <a:noFill/>
          </p:spPr>
          <p:txBody>
            <a:bodyPr wrap="square" rtlCol="0">
              <a:spAutoFit/>
            </a:bodyPr>
            <a:lstStyle/>
            <a:p>
              <a:pPr marL="171450" indent="-171450"/>
              <a:r>
                <a:rPr lang="en-US" sz="1400" dirty="0"/>
                <a:t>3) Two Union Square</a:t>
              </a:r>
            </a:p>
          </p:txBody>
        </p:sp>
      </p:grpSp>
      <p:grpSp>
        <p:nvGrpSpPr>
          <p:cNvPr id="8" name="Group 7">
            <a:extLst>
              <a:ext uri="{FF2B5EF4-FFF2-40B4-BE49-F238E27FC236}">
                <a16:creationId xmlns:a16="http://schemas.microsoft.com/office/drawing/2014/main" id="{3AEC3A1B-DD9D-493A-9451-F97786AA71BA}"/>
              </a:ext>
            </a:extLst>
          </p:cNvPr>
          <p:cNvGrpSpPr/>
          <p:nvPr/>
        </p:nvGrpSpPr>
        <p:grpSpPr>
          <a:xfrm>
            <a:off x="-23327" y="953180"/>
            <a:ext cx="1767139" cy="2856818"/>
            <a:chOff x="-23327" y="953180"/>
            <a:chExt cx="1767139" cy="2856818"/>
          </a:xfrm>
        </p:grpSpPr>
        <p:sp>
          <p:nvSpPr>
            <p:cNvPr id="7" name="TextBox 6">
              <a:extLst>
                <a:ext uri="{FF2B5EF4-FFF2-40B4-BE49-F238E27FC236}">
                  <a16:creationId xmlns:a16="http://schemas.microsoft.com/office/drawing/2014/main" id="{9A605E21-474E-4679-A0ED-D517CA5E6C23}"/>
                </a:ext>
              </a:extLst>
            </p:cNvPr>
            <p:cNvSpPr txBox="1"/>
            <p:nvPr/>
          </p:nvSpPr>
          <p:spPr>
            <a:xfrm>
              <a:off x="-23327" y="953180"/>
              <a:ext cx="1736373" cy="307777"/>
            </a:xfrm>
            <a:prstGeom prst="rect">
              <a:avLst/>
            </a:prstGeom>
            <a:noFill/>
          </p:spPr>
          <p:txBody>
            <a:bodyPr wrap="none" rtlCol="0">
              <a:spAutoFit/>
            </a:bodyPr>
            <a:lstStyle/>
            <a:p>
              <a:r>
                <a:rPr lang="en-US" sz="1400" dirty="0"/>
                <a:t>1) Columbia Center</a:t>
              </a:r>
            </a:p>
          </p:txBody>
        </p:sp>
        <p:pic>
          <p:nvPicPr>
            <p:cNvPr id="12296" name="Picture 8">
              <a:extLst>
                <a:ext uri="{FF2B5EF4-FFF2-40B4-BE49-F238E27FC236}">
                  <a16:creationId xmlns:a16="http://schemas.microsoft.com/office/drawing/2014/main" id="{425758F4-930F-4200-8C96-A9682BEFE8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776" y="1462444"/>
              <a:ext cx="1565036" cy="2347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F320CC23-3988-45B2-B2C6-9DD269D1C340}"/>
              </a:ext>
            </a:extLst>
          </p:cNvPr>
          <p:cNvGrpSpPr/>
          <p:nvPr/>
        </p:nvGrpSpPr>
        <p:grpSpPr>
          <a:xfrm>
            <a:off x="5945095" y="957517"/>
            <a:ext cx="1859019" cy="2835377"/>
            <a:chOff x="5945095" y="957517"/>
            <a:chExt cx="1859019" cy="2835377"/>
          </a:xfrm>
        </p:grpSpPr>
        <p:pic>
          <p:nvPicPr>
            <p:cNvPr id="12294" name="Picture 6">
              <a:extLst>
                <a:ext uri="{FF2B5EF4-FFF2-40B4-BE49-F238E27FC236}">
                  <a16:creationId xmlns:a16="http://schemas.microsoft.com/office/drawing/2014/main" id="{C6C42A10-F595-4FDD-AAA4-81AFBD8DEF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3188" y="1430694"/>
              <a:ext cx="1771103" cy="2362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3BE023-C631-45C8-8327-2D79CA9E4FF4}"/>
                </a:ext>
              </a:extLst>
            </p:cNvPr>
            <p:cNvSpPr txBox="1"/>
            <p:nvPr/>
          </p:nvSpPr>
          <p:spPr>
            <a:xfrm>
              <a:off x="5945095" y="957517"/>
              <a:ext cx="1859019" cy="523220"/>
            </a:xfrm>
            <a:prstGeom prst="rect">
              <a:avLst/>
            </a:prstGeom>
            <a:noFill/>
          </p:spPr>
          <p:txBody>
            <a:bodyPr wrap="square" rtlCol="0">
              <a:spAutoFit/>
            </a:bodyPr>
            <a:lstStyle/>
            <a:p>
              <a:pPr marL="171450" indent="-171450"/>
              <a:r>
                <a:rPr lang="en-US" sz="1400" dirty="0"/>
                <a:t>4) Seattle Municipal Tower</a:t>
              </a:r>
            </a:p>
          </p:txBody>
        </p:sp>
      </p:grpSp>
      <p:grpSp>
        <p:nvGrpSpPr>
          <p:cNvPr id="15" name="Group 14">
            <a:extLst>
              <a:ext uri="{FF2B5EF4-FFF2-40B4-BE49-F238E27FC236}">
                <a16:creationId xmlns:a16="http://schemas.microsoft.com/office/drawing/2014/main" id="{F528C7D0-E436-4911-998E-FE63DD16C8C5}"/>
              </a:ext>
            </a:extLst>
          </p:cNvPr>
          <p:cNvGrpSpPr/>
          <p:nvPr/>
        </p:nvGrpSpPr>
        <p:grpSpPr>
          <a:xfrm>
            <a:off x="8082557" y="962559"/>
            <a:ext cx="1859019" cy="2830335"/>
            <a:chOff x="8082557" y="962559"/>
            <a:chExt cx="1859019" cy="2830335"/>
          </a:xfrm>
        </p:grpSpPr>
        <p:pic>
          <p:nvPicPr>
            <p:cNvPr id="12298" name="Picture 10">
              <a:extLst>
                <a:ext uri="{FF2B5EF4-FFF2-40B4-BE49-F238E27FC236}">
                  <a16:creationId xmlns:a16="http://schemas.microsoft.com/office/drawing/2014/main" id="{74356FFE-03A9-4CEF-BE5A-C066DAC3FF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4667" y="1430694"/>
              <a:ext cx="1574800" cy="2362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39A3827-ABBE-481B-BB76-28AB5044AAF1}"/>
                </a:ext>
              </a:extLst>
            </p:cNvPr>
            <p:cNvSpPr txBox="1"/>
            <p:nvPr/>
          </p:nvSpPr>
          <p:spPr>
            <a:xfrm>
              <a:off x="8082557" y="962559"/>
              <a:ext cx="1859019" cy="307777"/>
            </a:xfrm>
            <a:prstGeom prst="rect">
              <a:avLst/>
            </a:prstGeom>
            <a:noFill/>
          </p:spPr>
          <p:txBody>
            <a:bodyPr wrap="square" rtlCol="0">
              <a:spAutoFit/>
            </a:bodyPr>
            <a:lstStyle/>
            <a:p>
              <a:pPr marL="171450" indent="-171450"/>
              <a:r>
                <a:rPr lang="en-US" sz="1400" dirty="0"/>
                <a:t>5) F5 Tower</a:t>
              </a:r>
            </a:p>
          </p:txBody>
        </p:sp>
      </p:grpSp>
      <p:grpSp>
        <p:nvGrpSpPr>
          <p:cNvPr id="17" name="Group 16">
            <a:extLst>
              <a:ext uri="{FF2B5EF4-FFF2-40B4-BE49-F238E27FC236}">
                <a16:creationId xmlns:a16="http://schemas.microsoft.com/office/drawing/2014/main" id="{AFE3C3E7-9350-44EA-BF4C-ED41988A54D5}"/>
              </a:ext>
            </a:extLst>
          </p:cNvPr>
          <p:cNvGrpSpPr/>
          <p:nvPr/>
        </p:nvGrpSpPr>
        <p:grpSpPr>
          <a:xfrm>
            <a:off x="10140131" y="962559"/>
            <a:ext cx="1859019" cy="2815689"/>
            <a:chOff x="10140131" y="962559"/>
            <a:chExt cx="1859019" cy="2815689"/>
          </a:xfrm>
        </p:grpSpPr>
        <p:pic>
          <p:nvPicPr>
            <p:cNvPr id="12300" name="Picture 12">
              <a:extLst>
                <a:ext uri="{FF2B5EF4-FFF2-40B4-BE49-F238E27FC236}">
                  <a16:creationId xmlns:a16="http://schemas.microsoft.com/office/drawing/2014/main" id="{F0227285-35C7-454A-9929-24B5FC65BF4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20020" y="1430694"/>
              <a:ext cx="1565036" cy="234755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D762968-371E-44C3-B11F-90EE626CD315}"/>
                </a:ext>
              </a:extLst>
            </p:cNvPr>
            <p:cNvSpPr txBox="1"/>
            <p:nvPr/>
          </p:nvSpPr>
          <p:spPr>
            <a:xfrm>
              <a:off x="10140131" y="962559"/>
              <a:ext cx="1859019" cy="307777"/>
            </a:xfrm>
            <a:prstGeom prst="rect">
              <a:avLst/>
            </a:prstGeom>
            <a:noFill/>
          </p:spPr>
          <p:txBody>
            <a:bodyPr wrap="square" rtlCol="0">
              <a:spAutoFit/>
            </a:bodyPr>
            <a:lstStyle/>
            <a:p>
              <a:pPr marL="171450" indent="-171450"/>
              <a:r>
                <a:rPr lang="en-US" sz="1400" dirty="0"/>
                <a:t>6) Safeco Plaza</a:t>
              </a:r>
            </a:p>
          </p:txBody>
        </p:sp>
      </p:grpSp>
      <p:grpSp>
        <p:nvGrpSpPr>
          <p:cNvPr id="19" name="Group 18">
            <a:extLst>
              <a:ext uri="{FF2B5EF4-FFF2-40B4-BE49-F238E27FC236}">
                <a16:creationId xmlns:a16="http://schemas.microsoft.com/office/drawing/2014/main" id="{FB764571-3F92-4319-BDE7-4237E71A29E2}"/>
              </a:ext>
            </a:extLst>
          </p:cNvPr>
          <p:cNvGrpSpPr/>
          <p:nvPr/>
        </p:nvGrpSpPr>
        <p:grpSpPr>
          <a:xfrm>
            <a:off x="16027" y="3857596"/>
            <a:ext cx="1726948" cy="2827014"/>
            <a:chOff x="16027" y="3857596"/>
            <a:chExt cx="1726948" cy="2827014"/>
          </a:xfrm>
        </p:grpSpPr>
        <p:pic>
          <p:nvPicPr>
            <p:cNvPr id="12302" name="Picture 14">
              <a:extLst>
                <a:ext uri="{FF2B5EF4-FFF2-40B4-BE49-F238E27FC236}">
                  <a16:creationId xmlns:a16="http://schemas.microsoft.com/office/drawing/2014/main" id="{2282261E-AFE1-4842-B8E9-69F460327F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8776" y="4338312"/>
              <a:ext cx="1564199" cy="234629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2F481B7-1C57-4DAF-81FF-207D5D175BD9}"/>
                </a:ext>
              </a:extLst>
            </p:cNvPr>
            <p:cNvSpPr txBox="1"/>
            <p:nvPr/>
          </p:nvSpPr>
          <p:spPr>
            <a:xfrm>
              <a:off x="16027" y="3857596"/>
              <a:ext cx="1688283" cy="307777"/>
            </a:xfrm>
            <a:prstGeom prst="rect">
              <a:avLst/>
            </a:prstGeom>
            <a:noFill/>
          </p:spPr>
          <p:txBody>
            <a:bodyPr wrap="none" rtlCol="0">
              <a:spAutoFit/>
            </a:bodyPr>
            <a:lstStyle/>
            <a:p>
              <a:r>
                <a:rPr lang="en-US" sz="1400" dirty="0"/>
                <a:t>7) US Bank Center</a:t>
              </a:r>
            </a:p>
          </p:txBody>
        </p:sp>
      </p:grpSp>
      <p:grpSp>
        <p:nvGrpSpPr>
          <p:cNvPr id="21" name="Group 20">
            <a:extLst>
              <a:ext uri="{FF2B5EF4-FFF2-40B4-BE49-F238E27FC236}">
                <a16:creationId xmlns:a16="http://schemas.microsoft.com/office/drawing/2014/main" id="{BF86F860-99E2-4BCD-B109-0DDD506DE864}"/>
              </a:ext>
            </a:extLst>
          </p:cNvPr>
          <p:cNvGrpSpPr/>
          <p:nvPr/>
        </p:nvGrpSpPr>
        <p:grpSpPr>
          <a:xfrm>
            <a:off x="1918147" y="3857596"/>
            <a:ext cx="1568042" cy="2852414"/>
            <a:chOff x="1918147" y="3857596"/>
            <a:chExt cx="1568042" cy="2852414"/>
          </a:xfrm>
        </p:grpSpPr>
        <p:pic>
          <p:nvPicPr>
            <p:cNvPr id="12304" name="Picture 16">
              <a:extLst>
                <a:ext uri="{FF2B5EF4-FFF2-40B4-BE49-F238E27FC236}">
                  <a16:creationId xmlns:a16="http://schemas.microsoft.com/office/drawing/2014/main" id="{22B4D933-8D7F-4034-93D8-A768424219F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443" r="10794"/>
            <a:stretch/>
          </p:blipFill>
          <p:spPr bwMode="auto">
            <a:xfrm>
              <a:off x="2038389" y="4363712"/>
              <a:ext cx="1447800" cy="234629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ED3B3E4-F29B-4A14-A229-044C80A01EA2}"/>
                </a:ext>
              </a:extLst>
            </p:cNvPr>
            <p:cNvSpPr txBox="1"/>
            <p:nvPr/>
          </p:nvSpPr>
          <p:spPr>
            <a:xfrm>
              <a:off x="1918147" y="3857596"/>
              <a:ext cx="1518364" cy="307777"/>
            </a:xfrm>
            <a:prstGeom prst="rect">
              <a:avLst/>
            </a:prstGeom>
            <a:noFill/>
          </p:spPr>
          <p:txBody>
            <a:bodyPr wrap="none" rtlCol="0">
              <a:spAutoFit/>
            </a:bodyPr>
            <a:lstStyle/>
            <a:p>
              <a:r>
                <a:rPr lang="en-US" sz="1400" dirty="0"/>
                <a:t>8) Space Needle</a:t>
              </a:r>
            </a:p>
          </p:txBody>
        </p:sp>
      </p:grpSp>
      <p:grpSp>
        <p:nvGrpSpPr>
          <p:cNvPr id="23" name="Group 22">
            <a:extLst>
              <a:ext uri="{FF2B5EF4-FFF2-40B4-BE49-F238E27FC236}">
                <a16:creationId xmlns:a16="http://schemas.microsoft.com/office/drawing/2014/main" id="{532AA9FB-16B2-46B3-BA34-7108018CE463}"/>
              </a:ext>
            </a:extLst>
          </p:cNvPr>
          <p:cNvGrpSpPr/>
          <p:nvPr/>
        </p:nvGrpSpPr>
        <p:grpSpPr>
          <a:xfrm>
            <a:off x="3736316" y="3877908"/>
            <a:ext cx="1978684" cy="2806702"/>
            <a:chOff x="3736316" y="3877908"/>
            <a:chExt cx="1978684" cy="2806702"/>
          </a:xfrm>
        </p:grpSpPr>
        <p:pic>
          <p:nvPicPr>
            <p:cNvPr id="12306" name="Picture 18">
              <a:extLst>
                <a:ext uri="{FF2B5EF4-FFF2-40B4-BE49-F238E27FC236}">
                  <a16:creationId xmlns:a16="http://schemas.microsoft.com/office/drawing/2014/main" id="{9CE66C34-DE52-4C46-A63B-4B5C89774B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24232" y="4363712"/>
              <a:ext cx="1740136" cy="232089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4EA8E82-8C11-4D91-96A5-A1D34A5D44ED}"/>
                </a:ext>
              </a:extLst>
            </p:cNvPr>
            <p:cNvSpPr txBox="1"/>
            <p:nvPr/>
          </p:nvSpPr>
          <p:spPr>
            <a:xfrm>
              <a:off x="3736316" y="3877908"/>
              <a:ext cx="1978684" cy="523220"/>
            </a:xfrm>
            <a:prstGeom prst="rect">
              <a:avLst/>
            </a:prstGeom>
            <a:noFill/>
          </p:spPr>
          <p:txBody>
            <a:bodyPr wrap="square" rtlCol="0">
              <a:spAutoFit/>
            </a:bodyPr>
            <a:lstStyle/>
            <a:p>
              <a:pPr marL="228600" indent="-228600"/>
              <a:r>
                <a:rPr lang="en-US" sz="1400" dirty="0"/>
                <a:t>9) Russell Investments Center</a:t>
              </a:r>
            </a:p>
          </p:txBody>
        </p:sp>
      </p:grpSp>
      <p:grpSp>
        <p:nvGrpSpPr>
          <p:cNvPr id="25" name="Group 24">
            <a:extLst>
              <a:ext uri="{FF2B5EF4-FFF2-40B4-BE49-F238E27FC236}">
                <a16:creationId xmlns:a16="http://schemas.microsoft.com/office/drawing/2014/main" id="{A99332AA-7115-42B6-ADD0-9DFA58DE1CF2}"/>
              </a:ext>
            </a:extLst>
          </p:cNvPr>
          <p:cNvGrpSpPr/>
          <p:nvPr/>
        </p:nvGrpSpPr>
        <p:grpSpPr>
          <a:xfrm>
            <a:off x="5825430" y="3903763"/>
            <a:ext cx="1978684" cy="2796143"/>
            <a:chOff x="5825430" y="3903763"/>
            <a:chExt cx="1978684" cy="2796143"/>
          </a:xfrm>
        </p:grpSpPr>
        <p:pic>
          <p:nvPicPr>
            <p:cNvPr id="12308" name="Picture 20">
              <a:extLst>
                <a:ext uri="{FF2B5EF4-FFF2-40B4-BE49-F238E27FC236}">
                  <a16:creationId xmlns:a16="http://schemas.microsoft.com/office/drawing/2014/main" id="{CDD37704-78FB-4C2F-A1CC-5CBEEE486A4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559" r="12832"/>
            <a:stretch/>
          </p:blipFill>
          <p:spPr bwMode="auto">
            <a:xfrm>
              <a:off x="6033855" y="4363712"/>
              <a:ext cx="1740136" cy="233619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390781C-AF27-45A5-AC8E-9241CC40D8E6}"/>
                </a:ext>
              </a:extLst>
            </p:cNvPr>
            <p:cNvSpPr txBox="1"/>
            <p:nvPr/>
          </p:nvSpPr>
          <p:spPr>
            <a:xfrm>
              <a:off x="5825430" y="3903763"/>
              <a:ext cx="1978684" cy="307777"/>
            </a:xfrm>
            <a:prstGeom prst="rect">
              <a:avLst/>
            </a:prstGeom>
            <a:noFill/>
          </p:spPr>
          <p:txBody>
            <a:bodyPr wrap="square" rtlCol="0">
              <a:spAutoFit/>
            </a:bodyPr>
            <a:lstStyle/>
            <a:p>
              <a:pPr marL="228600" indent="-228600"/>
              <a:r>
                <a:rPr lang="en-US" sz="1400" dirty="0"/>
                <a:t>10) DocuSign Tower</a:t>
              </a:r>
            </a:p>
          </p:txBody>
        </p:sp>
      </p:grpSp>
      <p:grpSp>
        <p:nvGrpSpPr>
          <p:cNvPr id="27" name="Group 26">
            <a:extLst>
              <a:ext uri="{FF2B5EF4-FFF2-40B4-BE49-F238E27FC236}">
                <a16:creationId xmlns:a16="http://schemas.microsoft.com/office/drawing/2014/main" id="{3FE9D4FD-300D-4D49-9186-DAFDF6ADED48}"/>
              </a:ext>
            </a:extLst>
          </p:cNvPr>
          <p:cNvGrpSpPr/>
          <p:nvPr/>
        </p:nvGrpSpPr>
        <p:grpSpPr>
          <a:xfrm>
            <a:off x="8082557" y="3903763"/>
            <a:ext cx="1978684" cy="2814384"/>
            <a:chOff x="8082557" y="3903763"/>
            <a:chExt cx="1978684" cy="2814384"/>
          </a:xfrm>
        </p:grpSpPr>
        <p:pic>
          <p:nvPicPr>
            <p:cNvPr id="12310" name="Picture 22">
              <a:extLst>
                <a:ext uri="{FF2B5EF4-FFF2-40B4-BE49-F238E27FC236}">
                  <a16:creationId xmlns:a16="http://schemas.microsoft.com/office/drawing/2014/main" id="{5839CA46-8888-4008-9F7C-ECC2A289C09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92916" y="4338312"/>
              <a:ext cx="1789283" cy="237983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FCA8803-9F5B-41C5-AD1B-C8ED171FFAAB}"/>
                </a:ext>
              </a:extLst>
            </p:cNvPr>
            <p:cNvSpPr txBox="1"/>
            <p:nvPr/>
          </p:nvSpPr>
          <p:spPr>
            <a:xfrm>
              <a:off x="8082557" y="3903763"/>
              <a:ext cx="1978684" cy="307777"/>
            </a:xfrm>
            <a:prstGeom prst="rect">
              <a:avLst/>
            </a:prstGeom>
            <a:noFill/>
          </p:spPr>
          <p:txBody>
            <a:bodyPr wrap="square" rtlCol="0">
              <a:spAutoFit/>
            </a:bodyPr>
            <a:lstStyle/>
            <a:p>
              <a:pPr marL="228600" indent="-228600"/>
              <a:r>
                <a:rPr lang="en-US" sz="1400" dirty="0"/>
                <a:t>11) 800 Fifth Ave</a:t>
              </a:r>
            </a:p>
          </p:txBody>
        </p:sp>
      </p:grpSp>
      <p:grpSp>
        <p:nvGrpSpPr>
          <p:cNvPr id="29" name="Group 28">
            <a:extLst>
              <a:ext uri="{FF2B5EF4-FFF2-40B4-BE49-F238E27FC236}">
                <a16:creationId xmlns:a16="http://schemas.microsoft.com/office/drawing/2014/main" id="{4C06014A-A82A-4B0D-B479-63E78837A156}"/>
              </a:ext>
            </a:extLst>
          </p:cNvPr>
          <p:cNvGrpSpPr/>
          <p:nvPr/>
        </p:nvGrpSpPr>
        <p:grpSpPr>
          <a:xfrm>
            <a:off x="10102031" y="3903762"/>
            <a:ext cx="1978684" cy="2780849"/>
            <a:chOff x="10102031" y="3903762"/>
            <a:chExt cx="1978684" cy="2780849"/>
          </a:xfrm>
        </p:grpSpPr>
        <p:pic>
          <p:nvPicPr>
            <p:cNvPr id="12312" name="Picture 24">
              <a:extLst>
                <a:ext uri="{FF2B5EF4-FFF2-40B4-BE49-F238E27FC236}">
                  <a16:creationId xmlns:a16="http://schemas.microsoft.com/office/drawing/2014/main" id="{AEAB0C3A-3267-47B9-B76E-9DFF46D7C79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05664" y="4306563"/>
              <a:ext cx="1585366" cy="237804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9628672-C74F-4CDB-AF0F-4728B26C3CE4}"/>
                </a:ext>
              </a:extLst>
            </p:cNvPr>
            <p:cNvSpPr txBox="1"/>
            <p:nvPr/>
          </p:nvSpPr>
          <p:spPr>
            <a:xfrm>
              <a:off x="10102031" y="3903762"/>
              <a:ext cx="1978684" cy="307777"/>
            </a:xfrm>
            <a:prstGeom prst="rect">
              <a:avLst/>
            </a:prstGeom>
            <a:noFill/>
          </p:spPr>
          <p:txBody>
            <a:bodyPr wrap="square" rtlCol="0">
              <a:spAutoFit/>
            </a:bodyPr>
            <a:lstStyle/>
            <a:p>
              <a:pPr marL="228600" indent="-228600"/>
              <a:r>
                <a:rPr lang="en-US" sz="1400" dirty="0"/>
                <a:t>12) 901 Fifth Ave</a:t>
              </a:r>
            </a:p>
          </p:txBody>
        </p:sp>
      </p:grpSp>
    </p:spTree>
    <p:extLst>
      <p:ext uri="{BB962C8B-B14F-4D97-AF65-F5344CB8AC3E}">
        <p14:creationId xmlns:p14="http://schemas.microsoft.com/office/powerpoint/2010/main" val="322006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would miss …</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28</a:t>
            </a:fld>
            <a:endParaRPr lang="en-US">
              <a:solidFill>
                <a:srgbClr val="FFFFFF">
                  <a:lumMod val="95000"/>
                </a:srgbClr>
              </a:solidFill>
            </a:endParaRPr>
          </a:p>
        </p:txBody>
      </p:sp>
      <p:pic>
        <p:nvPicPr>
          <p:cNvPr id="13314" name="Picture 2" descr="Washington The Pike Place Public Market Soul of the City Books  elektroelement.com.mk">
            <a:extLst>
              <a:ext uri="{FF2B5EF4-FFF2-40B4-BE49-F238E27FC236}">
                <a16:creationId xmlns:a16="http://schemas.microsoft.com/office/drawing/2014/main" id="{225684DC-4B3B-4E1D-B178-DDACB38F8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014372"/>
            <a:ext cx="3593839"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Top 25 Attractions | Visit Seattle">
            <a:extLst>
              <a:ext uri="{FF2B5EF4-FFF2-40B4-BE49-F238E27FC236}">
                <a16:creationId xmlns:a16="http://schemas.microsoft.com/office/drawing/2014/main" id="{3C5F1D7E-C808-4768-B0F4-0345151174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0431" y="1021885"/>
            <a:ext cx="3834497"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0DCC9209-49A2-4F9E-8A19-52BE37827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4" y="2833152"/>
            <a:ext cx="2540381" cy="316230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8DC88C53-19CE-4A24-A118-2B75155B7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3273" y="3811511"/>
            <a:ext cx="3432727" cy="26607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DD444BF-52AD-43CC-8714-71A67E581BD5}"/>
              </a:ext>
            </a:extLst>
          </p:cNvPr>
          <p:cNvPicPr>
            <a:picLocks noChangeAspect="1"/>
          </p:cNvPicPr>
          <p:nvPr/>
        </p:nvPicPr>
        <p:blipFill>
          <a:blip r:embed="rId6"/>
          <a:stretch>
            <a:fillRect/>
          </a:stretch>
        </p:blipFill>
        <p:spPr>
          <a:xfrm>
            <a:off x="7465282" y="1070252"/>
            <a:ext cx="4650518" cy="2864978"/>
          </a:xfrm>
          <a:prstGeom prst="rect">
            <a:avLst/>
          </a:prstGeom>
        </p:spPr>
      </p:pic>
      <p:pic>
        <p:nvPicPr>
          <p:cNvPr id="13324" name="Picture 12">
            <a:extLst>
              <a:ext uri="{FF2B5EF4-FFF2-40B4-BE49-F238E27FC236}">
                <a16:creationId xmlns:a16="http://schemas.microsoft.com/office/drawing/2014/main" id="{6A7A555B-48AB-45CC-B1CB-7266D6D7CD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3364686"/>
            <a:ext cx="3856324"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a:extLst>
              <a:ext uri="{FF2B5EF4-FFF2-40B4-BE49-F238E27FC236}">
                <a16:creationId xmlns:a16="http://schemas.microsoft.com/office/drawing/2014/main" id="{C9DBA00F-7AA3-4715-AC36-B1B70FCA00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0600" y="4129110"/>
            <a:ext cx="3514725" cy="23431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468312" y="1886484"/>
            <a:ext cx="8798176" cy="3046988"/>
          </a:xfrm>
          <a:prstGeom prst="rect">
            <a:avLst/>
          </a:prstGeom>
          <a:solidFill>
            <a:schemeClr val="bg1">
              <a:lumMod val="95000"/>
            </a:schemeClr>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fontAlgn="auto">
              <a:spcBef>
                <a:spcPts val="0"/>
              </a:spcBef>
              <a:spcAft>
                <a:spcPts val="0"/>
              </a:spcAft>
              <a:defRPr/>
            </a:pPr>
            <a:r>
              <a:rPr lang="en-US" sz="4800" dirty="0">
                <a:solidFill>
                  <a:srgbClr val="292934"/>
                </a:solidFill>
                <a:latin typeface="Calibri"/>
              </a:rPr>
              <a:t>If you wouldn’t visit Seattle by going to the tallest structures, why would we use this approach to understand protein mixtures???</a:t>
            </a:r>
          </a:p>
        </p:txBody>
      </p:sp>
    </p:spTree>
    <p:extLst>
      <p:ext uri="{BB962C8B-B14F-4D97-AF65-F5344CB8AC3E}">
        <p14:creationId xmlns:p14="http://schemas.microsoft.com/office/powerpoint/2010/main" val="414902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Mass Spectrometry Data Acquisition Strategies Used in Proteomics </a:t>
            </a:r>
            <a:endParaRPr lang="en-US" sz="3200" u="sng" dirty="0"/>
          </a:p>
        </p:txBody>
      </p:sp>
      <p:sp>
        <p:nvSpPr>
          <p:cNvPr id="7" name="TextBox 6"/>
          <p:cNvSpPr txBox="1"/>
          <p:nvPr/>
        </p:nvSpPr>
        <p:spPr>
          <a:xfrm>
            <a:off x="1646858" y="1230746"/>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 Dependent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Acquisition (DDA)</a:t>
            </a:r>
          </a:p>
        </p:txBody>
      </p:sp>
      <p:sp>
        <p:nvSpPr>
          <p:cNvPr id="36" name="TextBox 35"/>
          <p:cNvSpPr txBox="1"/>
          <p:nvPr/>
        </p:nvSpPr>
        <p:spPr>
          <a:xfrm>
            <a:off x="1633920"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Identification</a:t>
            </a:r>
          </a:p>
        </p:txBody>
      </p:sp>
      <p:sp>
        <p:nvSpPr>
          <p:cNvPr id="43" name="Down Arrow 42"/>
          <p:cNvSpPr/>
          <p:nvPr/>
        </p:nvSpPr>
        <p:spPr>
          <a:xfrm>
            <a:off x="2718201"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4" name="Group 63"/>
          <p:cNvGrpSpPr/>
          <p:nvPr/>
        </p:nvGrpSpPr>
        <p:grpSpPr>
          <a:xfrm>
            <a:off x="1924898" y="3353206"/>
            <a:ext cx="1697033" cy="1798205"/>
            <a:chOff x="444500" y="3665071"/>
            <a:chExt cx="1765300" cy="1870542"/>
          </a:xfrm>
        </p:grpSpPr>
        <p:pic>
          <p:nvPicPr>
            <p:cNvPr id="54" name="Picture 53" descr="Screen Shot 2015-05-30 at 12.37.5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4532313"/>
              <a:ext cx="1765300" cy="1003300"/>
            </a:xfrm>
            <a:prstGeom prst="rect">
              <a:avLst/>
            </a:prstGeom>
          </p:spPr>
        </p:pic>
        <p:grpSp>
          <p:nvGrpSpPr>
            <p:cNvPr id="16" name="Group 15"/>
            <p:cNvGrpSpPr/>
            <p:nvPr/>
          </p:nvGrpSpPr>
          <p:grpSpPr>
            <a:xfrm>
              <a:off x="527050" y="3665071"/>
              <a:ext cx="1600200" cy="843427"/>
              <a:chOff x="388471" y="3895915"/>
              <a:chExt cx="1600200" cy="843427"/>
            </a:xfrm>
          </p:grpSpPr>
          <p:sp>
            <p:nvSpPr>
              <p:cNvPr id="12" name="Rectangle 11"/>
              <p:cNvSpPr/>
              <p:nvPr/>
            </p:nvSpPr>
            <p:spPr>
              <a:xfrm>
                <a:off x="1226671" y="3895915"/>
                <a:ext cx="182880" cy="146304"/>
              </a:xfrm>
              <a:prstGeom prst="rect">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ok Antiqua"/>
                  <a:ea typeface="+mn-ea"/>
                  <a:cs typeface="+mn-cs"/>
                </a:endParaRPr>
              </a:p>
            </p:txBody>
          </p:sp>
          <p:cxnSp>
            <p:nvCxnSpPr>
              <p:cNvPr id="15" name="Straight Connector 14"/>
              <p:cNvCxnSpPr/>
              <p:nvPr/>
            </p:nvCxnSpPr>
            <p:spPr>
              <a:xfrm flipH="1">
                <a:off x="388471" y="4053542"/>
                <a:ext cx="838200" cy="685800"/>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a:xfrm>
                <a:off x="1425387" y="4053542"/>
                <a:ext cx="563284" cy="673102"/>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grpSp>
        <p:sp>
          <p:nvSpPr>
            <p:cNvPr id="60" name="TextBox 59"/>
            <p:cNvSpPr txBox="1"/>
            <p:nvPr/>
          </p:nvSpPr>
          <p:spPr>
            <a:xfrm>
              <a:off x="843845"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r="69971"/>
          <a:stretch/>
        </p:blipFill>
        <p:spPr>
          <a:xfrm>
            <a:off x="1572318" y="1973375"/>
            <a:ext cx="2639688" cy="1767661"/>
          </a:xfrm>
          <a:prstGeom prst="rect">
            <a:avLst/>
          </a:prstGeom>
        </p:spPr>
      </p:pic>
      <p:sp>
        <p:nvSpPr>
          <p:cNvPr id="68" name="TextBox 67"/>
          <p:cNvSpPr txBox="1"/>
          <p:nvPr/>
        </p:nvSpPr>
        <p:spPr>
          <a:xfrm>
            <a:off x="1633920"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Database Searching</a:t>
            </a:r>
          </a:p>
        </p:txBody>
      </p:sp>
      <p:pic>
        <p:nvPicPr>
          <p:cNvPr id="17" name="Picture 16">
            <a:extLst>
              <a:ext uri="{FF2B5EF4-FFF2-40B4-BE49-F238E27FC236}">
                <a16:creationId xmlns:a16="http://schemas.microsoft.com/office/drawing/2014/main" id="{728710CB-9EBD-4BB0-B673-56EADAA7C97D}"/>
              </a:ext>
            </a:extLst>
          </p:cNvPr>
          <p:cNvPicPr>
            <a:picLocks noChangeAspect="1"/>
          </p:cNvPicPr>
          <p:nvPr/>
        </p:nvPicPr>
        <p:blipFill>
          <a:blip r:embed="rId5"/>
          <a:stretch>
            <a:fillRect/>
          </a:stretch>
        </p:blipFill>
        <p:spPr>
          <a:xfrm>
            <a:off x="1834785" y="1538998"/>
            <a:ext cx="2114754" cy="338435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334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4306" name="Rectangle 2"/>
          <p:cNvSpPr>
            <a:spLocks noChangeArrowheads="1"/>
          </p:cNvSpPr>
          <p:nvPr/>
        </p:nvSpPr>
        <p:spPr bwMode="auto">
          <a:xfrm>
            <a:off x="1700213" y="-247650"/>
            <a:ext cx="8743950" cy="1143000"/>
          </a:xfrm>
          <a:prstGeom prst="rect">
            <a:avLst/>
          </a:prstGeom>
          <a:noFill/>
          <a:ln w="9525">
            <a:noFill/>
            <a:miter lim="800000"/>
            <a:headEnd/>
            <a:tailEnd/>
          </a:ln>
          <a:effectLst/>
        </p:spPr>
        <p:txBody>
          <a:bodyPr lIns="91340" tIns="45671" rIns="91340" bIns="45671"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99"/>
                </a:solidFill>
                <a:effectLst/>
                <a:uLnTx/>
                <a:uFillTx/>
                <a:latin typeface="Arial" charset="0"/>
                <a:ea typeface="+mn-ea"/>
                <a:cs typeface="+mn-cs"/>
              </a:rPr>
              <a:t>Automated Interpretation of MS/MS Spectra</a:t>
            </a:r>
          </a:p>
        </p:txBody>
      </p:sp>
      <p:pic>
        <p:nvPicPr>
          <p:cNvPr id="354307" name="Picture 3"/>
          <p:cNvPicPr>
            <a:picLocks noChangeAspect="1" noChangeArrowheads="1"/>
          </p:cNvPicPr>
          <p:nvPr/>
        </p:nvPicPr>
        <p:blipFill>
          <a:blip r:embed="rId2" cstate="print"/>
          <a:srcRect/>
          <a:stretch>
            <a:fillRect/>
          </a:stretch>
        </p:blipFill>
        <p:spPr bwMode="auto">
          <a:xfrm>
            <a:off x="2009775" y="1062038"/>
            <a:ext cx="2406650" cy="1612900"/>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08" name="Text Box 4"/>
          <p:cNvSpPr txBox="1">
            <a:spLocks noChangeArrowheads="1"/>
          </p:cNvSpPr>
          <p:nvPr/>
        </p:nvSpPr>
        <p:spPr bwMode="auto">
          <a:xfrm>
            <a:off x="1885951" y="590550"/>
            <a:ext cx="2819400" cy="457200"/>
          </a:xfrm>
          <a:prstGeom prst="rect">
            <a:avLst/>
          </a:prstGeom>
          <a:noFill/>
          <a:ln w="9525">
            <a:noFill/>
            <a:miter lim="800000"/>
            <a:headEnd/>
            <a:tailEnd/>
          </a:ln>
          <a:effectLst/>
        </p:spPr>
        <p:txBody>
          <a:bodyPr lIns="91340" tIns="45671" rIns="91340" bIns="45671">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mn-ea"/>
                <a:cs typeface="+mn-cs"/>
              </a:rPr>
              <a:t>MS/MS Spectrum</a:t>
            </a:r>
          </a:p>
        </p:txBody>
      </p:sp>
      <p:sp>
        <p:nvSpPr>
          <p:cNvPr id="354309" name="Text Box 5"/>
          <p:cNvSpPr txBox="1">
            <a:spLocks noChangeArrowheads="1"/>
          </p:cNvSpPr>
          <p:nvPr/>
        </p:nvSpPr>
        <p:spPr bwMode="auto">
          <a:xfrm>
            <a:off x="2324100" y="3543308"/>
            <a:ext cx="1771650" cy="2359778"/>
          </a:xfrm>
          <a:prstGeom prst="rect">
            <a:avLst/>
          </a:prstGeom>
          <a:solidFill>
            <a:schemeClr val="tx2"/>
          </a:solidFill>
          <a:ln w="9525">
            <a:solidFill>
              <a:schemeClr val="tx1"/>
            </a:solidFill>
            <a:miter lim="800000"/>
            <a:headEnd/>
            <a:tailEnd/>
          </a:ln>
          <a:effectLst>
            <a:outerShdw dist="107763" dir="18900000" algn="ctr" rotWithShape="0">
              <a:schemeClr val="bg2"/>
            </a:outerShdw>
          </a:effectLst>
        </p:spPr>
        <p:txBody>
          <a:bodyPr lIns="91340" tIns="45671" rIns="91340" bIns="45671">
            <a:spAutoFit/>
          </a:bodyPr>
          <a:lstStyle/>
          <a:p>
            <a:pPr marL="0" marR="0" lvl="0" indent="0" algn="l" defTabSz="914400" rtl="0" eaLnBrk="0" fontAlgn="base" latinLnBrk="0" hangingPunct="0">
              <a:lnSpc>
                <a:spcPct val="18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mn-ea"/>
                <a:cs typeface="+mn-cs"/>
              </a:rPr>
              <a:t>HTTLDEM</a:t>
            </a:r>
          </a:p>
          <a:p>
            <a:pPr marL="0" marR="0" lvl="0" indent="0" algn="l" defTabSz="914400" rtl="0" eaLnBrk="0" fontAlgn="base" latinLnBrk="0" hangingPunct="0">
              <a:lnSpc>
                <a:spcPct val="18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mn-ea"/>
                <a:cs typeface="+mn-cs"/>
              </a:rPr>
              <a:t>DTTEMIH</a:t>
            </a:r>
          </a:p>
          <a:p>
            <a:pPr marL="0" marR="0" lvl="0" indent="0" algn="l" defTabSz="914400" rtl="0" eaLnBrk="0" fontAlgn="base" latinLnBrk="0" hangingPunct="0">
              <a:lnSpc>
                <a:spcPct val="18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mn-ea"/>
                <a:cs typeface="+mn-cs"/>
              </a:rPr>
              <a:t>TMETIDH</a:t>
            </a:r>
          </a:p>
        </p:txBody>
      </p:sp>
      <p:sp>
        <p:nvSpPr>
          <p:cNvPr id="354310" name="Text Box 6"/>
          <p:cNvSpPr txBox="1">
            <a:spLocks noChangeArrowheads="1"/>
          </p:cNvSpPr>
          <p:nvPr/>
        </p:nvSpPr>
        <p:spPr bwMode="auto">
          <a:xfrm>
            <a:off x="1866900" y="2667022"/>
            <a:ext cx="3162300" cy="830993"/>
          </a:xfrm>
          <a:prstGeom prst="rect">
            <a:avLst/>
          </a:prstGeom>
          <a:noFill/>
          <a:ln w="9525">
            <a:noFill/>
            <a:miter lim="800000"/>
            <a:headEnd/>
            <a:tailEnd/>
          </a:ln>
          <a:effectLst/>
        </p:spPr>
        <p:txBody>
          <a:bodyPr lIns="91340" tIns="45671" rIns="91340" bIns="45671">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mn-ea"/>
                <a:cs typeface="+mn-cs"/>
              </a:rPr>
              <a:t>Search Database for Precursor Mass</a:t>
            </a:r>
          </a:p>
        </p:txBody>
      </p:sp>
      <p:pic>
        <p:nvPicPr>
          <p:cNvPr id="354311" name="Picture 7"/>
          <p:cNvPicPr>
            <a:picLocks noChangeAspect="1" noChangeArrowheads="1"/>
          </p:cNvPicPr>
          <p:nvPr/>
        </p:nvPicPr>
        <p:blipFill>
          <a:blip r:embed="rId2" cstate="print"/>
          <a:srcRect/>
          <a:stretch>
            <a:fillRect/>
          </a:stretch>
        </p:blipFill>
        <p:spPr bwMode="auto">
          <a:xfrm>
            <a:off x="5248297" y="3438547"/>
            <a:ext cx="1209675" cy="809625"/>
          </a:xfrm>
          <a:prstGeom prst="rect">
            <a:avLst/>
          </a:prstGeom>
          <a:noFill/>
          <a:ln w="9525">
            <a:solidFill>
              <a:schemeClr val="tx1"/>
            </a:solidFill>
            <a:miter lim="800000"/>
            <a:headEnd/>
            <a:tailEnd/>
          </a:ln>
          <a:effectLst>
            <a:outerShdw dist="107763" dir="18900000" algn="ctr" rotWithShape="0">
              <a:srgbClr val="808080"/>
            </a:outerShdw>
          </a:effectLst>
        </p:spPr>
      </p:pic>
      <p:sp>
        <p:nvSpPr>
          <p:cNvPr id="354312" name="Line 8"/>
          <p:cNvSpPr>
            <a:spLocks noChangeShapeType="1"/>
          </p:cNvSpPr>
          <p:nvPr/>
        </p:nvSpPr>
        <p:spPr bwMode="auto">
          <a:xfrm flipV="1">
            <a:off x="4057650" y="3924300"/>
            <a:ext cx="1200150" cy="114300"/>
          </a:xfrm>
          <a:prstGeom prst="line">
            <a:avLst/>
          </a:prstGeom>
          <a:noFill/>
          <a:ln w="38100">
            <a:solidFill>
              <a:srgbClr val="000000"/>
            </a:solidFill>
            <a:round/>
            <a:headEnd/>
            <a:tailEnd type="arrow" w="med" len="med"/>
          </a:ln>
          <a:effectLst/>
        </p:spPr>
        <p:txBody>
          <a:bodyPr wrap="none" lIns="91340" tIns="45671" rIns="91340" bIns="45671"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charset="0"/>
              <a:ea typeface="+mn-ea"/>
              <a:cs typeface="+mn-cs"/>
            </a:endParaRPr>
          </a:p>
        </p:txBody>
      </p:sp>
      <p:sp>
        <p:nvSpPr>
          <p:cNvPr id="354313" name="Line 9"/>
          <p:cNvSpPr>
            <a:spLocks noChangeShapeType="1"/>
          </p:cNvSpPr>
          <p:nvPr/>
        </p:nvSpPr>
        <p:spPr bwMode="auto">
          <a:xfrm>
            <a:off x="4057650" y="4857750"/>
            <a:ext cx="1181100" cy="0"/>
          </a:xfrm>
          <a:prstGeom prst="line">
            <a:avLst/>
          </a:prstGeom>
          <a:noFill/>
          <a:ln w="38100">
            <a:solidFill>
              <a:srgbClr val="000000"/>
            </a:solidFill>
            <a:round/>
            <a:headEnd/>
            <a:tailEnd type="arrow" w="med" len="med"/>
          </a:ln>
          <a:effectLst/>
        </p:spPr>
        <p:txBody>
          <a:bodyPr wrap="none" lIns="91340" tIns="45671" rIns="91340" bIns="45671"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charset="0"/>
              <a:ea typeface="+mn-ea"/>
              <a:cs typeface="+mn-cs"/>
            </a:endParaRPr>
          </a:p>
        </p:txBody>
      </p:sp>
      <p:sp>
        <p:nvSpPr>
          <p:cNvPr id="354314" name="Line 10"/>
          <p:cNvSpPr>
            <a:spLocks noChangeShapeType="1"/>
          </p:cNvSpPr>
          <p:nvPr/>
        </p:nvSpPr>
        <p:spPr bwMode="auto">
          <a:xfrm>
            <a:off x="4019550" y="5734050"/>
            <a:ext cx="1200150" cy="95250"/>
          </a:xfrm>
          <a:prstGeom prst="line">
            <a:avLst/>
          </a:prstGeom>
          <a:noFill/>
          <a:ln w="38100">
            <a:solidFill>
              <a:srgbClr val="000000"/>
            </a:solidFill>
            <a:round/>
            <a:headEnd/>
            <a:tailEnd type="arrow" w="med" len="med"/>
          </a:ln>
          <a:effectLst/>
        </p:spPr>
        <p:txBody>
          <a:bodyPr wrap="none" lIns="91340" tIns="45671" rIns="91340" bIns="45671"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charset="0"/>
              <a:ea typeface="+mn-ea"/>
              <a:cs typeface="+mn-cs"/>
            </a:endParaRPr>
          </a:p>
        </p:txBody>
      </p:sp>
      <p:sp>
        <p:nvSpPr>
          <p:cNvPr id="354315" name="Text Box 11"/>
          <p:cNvSpPr txBox="1">
            <a:spLocks noChangeArrowheads="1"/>
          </p:cNvSpPr>
          <p:nvPr/>
        </p:nvSpPr>
        <p:spPr bwMode="auto">
          <a:xfrm>
            <a:off x="5086351" y="2209821"/>
            <a:ext cx="1962150" cy="1200325"/>
          </a:xfrm>
          <a:prstGeom prst="rect">
            <a:avLst/>
          </a:prstGeom>
          <a:noFill/>
          <a:ln w="9525">
            <a:noFill/>
            <a:miter lim="800000"/>
            <a:headEnd/>
            <a:tailEnd/>
          </a:ln>
          <a:effectLst/>
        </p:spPr>
        <p:txBody>
          <a:bodyPr lIns="91340" tIns="45671" rIns="91340" bIns="45671">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charset="0"/>
                <a:ea typeface="+mn-ea"/>
                <a:cs typeface="+mn-cs"/>
              </a:rPr>
              <a:t>Theoretical MS/MS</a:t>
            </a:r>
            <a:br>
              <a:rPr kumimoji="0" lang="en-US" sz="2400" b="1" i="0" u="none" strike="noStrike" kern="1200" cap="none" spc="0" normalizeH="0" baseline="0" noProof="0" dirty="0">
                <a:ln>
                  <a:noFill/>
                </a:ln>
                <a:solidFill>
                  <a:srgbClr val="FFFFFF"/>
                </a:solidFill>
                <a:effectLst/>
                <a:uLnTx/>
                <a:uFillTx/>
                <a:latin typeface="Arial" charset="0"/>
                <a:ea typeface="+mn-ea"/>
                <a:cs typeface="+mn-cs"/>
              </a:rPr>
            </a:br>
            <a:r>
              <a:rPr kumimoji="0" lang="en-US" sz="2400" b="1" i="0" u="none" strike="noStrike" kern="1200" cap="none" spc="0" normalizeH="0" baseline="0" noProof="0" dirty="0">
                <a:ln>
                  <a:noFill/>
                </a:ln>
                <a:solidFill>
                  <a:srgbClr val="FFFFFF"/>
                </a:solidFill>
                <a:effectLst/>
                <a:uLnTx/>
                <a:uFillTx/>
                <a:latin typeface="Arial" charset="0"/>
                <a:ea typeface="+mn-ea"/>
                <a:cs typeface="+mn-cs"/>
              </a:rPr>
              <a:t>Spectra</a:t>
            </a:r>
          </a:p>
        </p:txBody>
      </p:sp>
      <p:sp>
        <p:nvSpPr>
          <p:cNvPr id="354316" name="AutoShape 12"/>
          <p:cNvSpPr>
            <a:spLocks/>
          </p:cNvSpPr>
          <p:nvPr/>
        </p:nvSpPr>
        <p:spPr bwMode="auto">
          <a:xfrm>
            <a:off x="6477000" y="3333750"/>
            <a:ext cx="647700" cy="3009900"/>
          </a:xfrm>
          <a:prstGeom prst="rightBrace">
            <a:avLst>
              <a:gd name="adj1" fmla="val 38725"/>
              <a:gd name="adj2" fmla="val 50000"/>
            </a:avLst>
          </a:prstGeom>
          <a:noFill/>
          <a:ln w="38100">
            <a:solidFill>
              <a:srgbClr val="000000"/>
            </a:solidFill>
            <a:round/>
            <a:headEnd/>
            <a:tailEnd/>
          </a:ln>
          <a:effectLst/>
        </p:spPr>
        <p:txBody>
          <a:bodyPr wrap="none" lIns="91340" tIns="45671" rIns="91340" bIns="45671"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charset="0"/>
              <a:ea typeface="+mn-ea"/>
              <a:cs typeface="+mn-cs"/>
            </a:endParaRPr>
          </a:p>
        </p:txBody>
      </p:sp>
      <p:sp>
        <p:nvSpPr>
          <p:cNvPr id="354317" name="Rectangle 13"/>
          <p:cNvSpPr>
            <a:spLocks noChangeArrowheads="1"/>
          </p:cNvSpPr>
          <p:nvPr/>
        </p:nvSpPr>
        <p:spPr bwMode="auto">
          <a:xfrm>
            <a:off x="6819900" y="1371600"/>
            <a:ext cx="2647950" cy="9715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charset="0"/>
                <a:ea typeface="+mn-ea"/>
                <a:cs typeface="+mn-cs"/>
              </a:rPr>
              <a:t>Cross Correlation</a:t>
            </a:r>
            <a:br>
              <a:rPr kumimoji="0" lang="en-US" sz="2400" b="1" i="0" u="none" strike="noStrike" kern="1200" cap="none" spc="0" normalizeH="0" baseline="0" noProof="0" dirty="0">
                <a:ln>
                  <a:noFill/>
                </a:ln>
                <a:solidFill>
                  <a:srgbClr val="FFFFFF"/>
                </a:solidFill>
                <a:effectLst/>
                <a:uLnTx/>
                <a:uFillTx/>
                <a:latin typeface="Arial" charset="0"/>
                <a:ea typeface="+mn-ea"/>
                <a:cs typeface="+mn-cs"/>
              </a:rPr>
            </a:br>
            <a:r>
              <a:rPr kumimoji="0" lang="en-US" sz="2400" b="1" i="0" u="none" strike="noStrike" kern="1200" cap="none" spc="0" normalizeH="0" baseline="0" noProof="0" dirty="0">
                <a:ln>
                  <a:noFill/>
                </a:ln>
                <a:solidFill>
                  <a:srgbClr val="FFFFFF"/>
                </a:solidFill>
                <a:effectLst/>
                <a:uLnTx/>
                <a:uFillTx/>
                <a:latin typeface="Arial" charset="0"/>
                <a:ea typeface="+mn-ea"/>
                <a:cs typeface="+mn-cs"/>
              </a:rPr>
              <a:t>(</a:t>
            </a:r>
            <a:r>
              <a:rPr kumimoji="0" lang="en-US" sz="2400" b="1" i="0" u="none" strike="noStrike" kern="1200" cap="none" spc="0" normalizeH="0" baseline="0" noProof="0" dirty="0" err="1">
                <a:ln>
                  <a:noFill/>
                </a:ln>
                <a:solidFill>
                  <a:srgbClr val="FFFFFF"/>
                </a:solidFill>
                <a:effectLst/>
                <a:uLnTx/>
                <a:uFillTx/>
                <a:latin typeface="Arial" charset="0"/>
                <a:ea typeface="+mn-ea"/>
                <a:cs typeface="+mn-cs"/>
              </a:rPr>
              <a:t>Sequest</a:t>
            </a:r>
            <a:r>
              <a:rPr kumimoji="0" lang="en-US" sz="2400" b="1" i="0" u="none" strike="noStrike" kern="1200" cap="none" spc="0" normalizeH="0" baseline="0" noProof="0" dirty="0">
                <a:ln>
                  <a:noFill/>
                </a:ln>
                <a:solidFill>
                  <a:srgbClr val="FFFFFF"/>
                </a:solidFill>
                <a:effectLst/>
                <a:uLnTx/>
                <a:uFillTx/>
                <a:latin typeface="Arial" charset="0"/>
                <a:ea typeface="+mn-ea"/>
                <a:cs typeface="+mn-cs"/>
              </a:rPr>
              <a:t>)</a:t>
            </a:r>
          </a:p>
        </p:txBody>
      </p:sp>
      <p:cxnSp>
        <p:nvCxnSpPr>
          <p:cNvPr id="354318" name="AutoShape 14"/>
          <p:cNvCxnSpPr>
            <a:cxnSpLocks noChangeShapeType="1"/>
            <a:stCxn id="0" idx="3"/>
            <a:endCxn id="354317" idx="1"/>
          </p:cNvCxnSpPr>
          <p:nvPr/>
        </p:nvCxnSpPr>
        <p:spPr bwMode="auto">
          <a:xfrm flipV="1">
            <a:off x="4416427" y="1857397"/>
            <a:ext cx="2403475" cy="11113"/>
          </a:xfrm>
          <a:prstGeom prst="straightConnector1">
            <a:avLst/>
          </a:prstGeom>
          <a:noFill/>
          <a:ln w="38100">
            <a:solidFill>
              <a:srgbClr val="000000"/>
            </a:solidFill>
            <a:round/>
            <a:headEnd/>
            <a:tailEnd type="arrow" w="med" len="med"/>
          </a:ln>
          <a:effectLst/>
        </p:spPr>
      </p:cxnSp>
      <p:cxnSp>
        <p:nvCxnSpPr>
          <p:cNvPr id="354319" name="AutoShape 15"/>
          <p:cNvCxnSpPr>
            <a:cxnSpLocks noChangeShapeType="1"/>
            <a:stCxn id="354316" idx="1"/>
            <a:endCxn id="354317" idx="2"/>
          </p:cNvCxnSpPr>
          <p:nvPr/>
        </p:nvCxnSpPr>
        <p:spPr bwMode="auto">
          <a:xfrm flipV="1">
            <a:off x="7143751" y="2343150"/>
            <a:ext cx="1000125" cy="2495550"/>
          </a:xfrm>
          <a:prstGeom prst="bentConnector2">
            <a:avLst/>
          </a:prstGeom>
          <a:noFill/>
          <a:ln w="38100">
            <a:solidFill>
              <a:srgbClr val="000000"/>
            </a:solidFill>
            <a:miter lim="800000"/>
            <a:headEnd/>
            <a:tailEnd type="arrow" w="med" len="med"/>
          </a:ln>
          <a:effectLst/>
        </p:spPr>
      </p:cxnSp>
      <p:sp>
        <p:nvSpPr>
          <p:cNvPr id="354320" name="Rectangle 16"/>
          <p:cNvSpPr>
            <a:spLocks noChangeArrowheads="1"/>
          </p:cNvSpPr>
          <p:nvPr/>
        </p:nvSpPr>
        <p:spPr bwMode="auto">
          <a:xfrm>
            <a:off x="8382000" y="3790951"/>
            <a:ext cx="2057400" cy="2190750"/>
          </a:xfrm>
          <a:prstGeom prst="rect">
            <a:avLst/>
          </a:prstGeom>
          <a:solidFill>
            <a:srgbClr val="292929"/>
          </a:solidFill>
          <a:ln w="9525">
            <a:solidFill>
              <a:schemeClr val="tx1"/>
            </a:solidFill>
            <a:miter lim="800000"/>
            <a:headEnd/>
            <a:tailEnd/>
          </a:ln>
          <a:effectLst>
            <a:outerShdw dist="107763" dir="18900000" algn="ctr" rotWithShape="0">
              <a:schemeClr val="bg2"/>
            </a:outerShdw>
          </a:effectLst>
        </p:spPr>
        <p:txBody>
          <a:bodyPr wrap="none" lIns="91340" tIns="45671" rIns="91340" bIns="45671"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charset="0"/>
                <a:ea typeface="+mn-ea"/>
                <a:cs typeface="+mn-cs"/>
              </a:rPr>
              <a:t>Automated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charset="0"/>
                <a:ea typeface="+mn-ea"/>
                <a:cs typeface="+mn-cs"/>
              </a:rPr>
              <a:t> Sequence</a:t>
            </a:r>
            <a:br>
              <a:rPr kumimoji="0" lang="en-US" sz="2400" b="1" i="0" u="none" strike="noStrike" kern="1200" cap="none" spc="0" normalizeH="0" baseline="0" noProof="0" dirty="0">
                <a:ln>
                  <a:noFill/>
                </a:ln>
                <a:solidFill>
                  <a:srgbClr val="FFFFFF"/>
                </a:solidFill>
                <a:effectLst/>
                <a:uLnTx/>
                <a:uFillTx/>
                <a:latin typeface="Arial" charset="0"/>
                <a:ea typeface="+mn-ea"/>
                <a:cs typeface="+mn-cs"/>
              </a:rPr>
            </a:br>
            <a:r>
              <a:rPr kumimoji="0" lang="en-US" sz="2400" b="1" i="0" u="none" strike="noStrike" kern="1200" cap="none" spc="0" normalizeH="0" baseline="0" noProof="0" dirty="0">
                <a:ln>
                  <a:noFill/>
                </a:ln>
                <a:solidFill>
                  <a:srgbClr val="FFFFFF"/>
                </a:solidFill>
                <a:effectLst/>
                <a:uLnTx/>
                <a:uFillTx/>
                <a:latin typeface="Arial" charset="0"/>
                <a:ea typeface="+mn-ea"/>
                <a:cs typeface="+mn-cs"/>
              </a:rPr>
              <a:t>and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charset="0"/>
                <a:ea typeface="+mn-ea"/>
                <a:cs typeface="+mn-cs"/>
              </a:rPr>
              <a:t>Modification</a:t>
            </a:r>
            <a:br>
              <a:rPr kumimoji="0" lang="en-US" sz="2400" b="1" i="0" u="none" strike="noStrike" kern="1200" cap="none" spc="0" normalizeH="0" baseline="0" noProof="0" dirty="0">
                <a:ln>
                  <a:noFill/>
                </a:ln>
                <a:solidFill>
                  <a:srgbClr val="FFFFFF"/>
                </a:solidFill>
                <a:effectLst/>
                <a:uLnTx/>
                <a:uFillTx/>
                <a:latin typeface="Arial" charset="0"/>
                <a:ea typeface="+mn-ea"/>
                <a:cs typeface="+mn-cs"/>
              </a:rPr>
            </a:br>
            <a:r>
              <a:rPr kumimoji="0" lang="en-US" sz="2400" b="1" i="0" u="none" strike="noStrike" kern="1200" cap="none" spc="0" normalizeH="0" baseline="0" noProof="0" dirty="0">
                <a:ln>
                  <a:noFill/>
                </a:ln>
                <a:solidFill>
                  <a:srgbClr val="FFFFFF"/>
                </a:solidFill>
                <a:effectLst/>
                <a:uLnTx/>
                <a:uFillTx/>
                <a:latin typeface="Arial" charset="0"/>
                <a:ea typeface="+mn-ea"/>
                <a:cs typeface="+mn-cs"/>
              </a:rPr>
              <a:t>Identification</a:t>
            </a:r>
          </a:p>
        </p:txBody>
      </p:sp>
      <p:cxnSp>
        <p:nvCxnSpPr>
          <p:cNvPr id="354321" name="AutoShape 17"/>
          <p:cNvCxnSpPr>
            <a:cxnSpLocks noChangeShapeType="1"/>
            <a:stCxn id="354317" idx="3"/>
            <a:endCxn id="354320" idx="0"/>
          </p:cNvCxnSpPr>
          <p:nvPr/>
        </p:nvCxnSpPr>
        <p:spPr bwMode="auto">
          <a:xfrm flipH="1">
            <a:off x="9410700" y="1857397"/>
            <a:ext cx="57150" cy="1933575"/>
          </a:xfrm>
          <a:prstGeom prst="bentConnector4">
            <a:avLst>
              <a:gd name="adj1" fmla="val -400000"/>
              <a:gd name="adj2" fmla="val 62560"/>
            </a:avLst>
          </a:prstGeom>
          <a:noFill/>
          <a:ln w="38100">
            <a:solidFill>
              <a:srgbClr val="000000"/>
            </a:solidFill>
            <a:miter lim="800000"/>
            <a:headEnd/>
            <a:tailEnd type="arrow" w="med" len="med"/>
          </a:ln>
          <a:effectLst/>
        </p:spPr>
      </p:cxnSp>
      <p:pic>
        <p:nvPicPr>
          <p:cNvPr id="354322" name="Picture 18"/>
          <p:cNvPicPr>
            <a:picLocks noChangeAspect="1" noChangeArrowheads="1"/>
          </p:cNvPicPr>
          <p:nvPr/>
        </p:nvPicPr>
        <p:blipFill>
          <a:blip r:embed="rId3" cstate="print"/>
          <a:srcRect/>
          <a:stretch>
            <a:fillRect/>
          </a:stretch>
        </p:blipFill>
        <p:spPr bwMode="auto">
          <a:xfrm>
            <a:off x="5249863" y="4448197"/>
            <a:ext cx="1206500" cy="809625"/>
          </a:xfrm>
          <a:prstGeom prst="rect">
            <a:avLst/>
          </a:prstGeom>
          <a:noFill/>
          <a:ln w="9525">
            <a:solidFill>
              <a:schemeClr val="tx1"/>
            </a:solidFill>
            <a:miter lim="800000"/>
            <a:headEnd/>
            <a:tailEnd/>
          </a:ln>
          <a:effectLst>
            <a:outerShdw dist="107763" dir="18900000" algn="ctr" rotWithShape="0">
              <a:schemeClr val="bg2"/>
            </a:outerShdw>
          </a:effectLst>
        </p:spPr>
      </p:pic>
      <p:pic>
        <p:nvPicPr>
          <p:cNvPr id="354323" name="Picture 19"/>
          <p:cNvPicPr>
            <a:picLocks noChangeAspect="1" noChangeArrowheads="1"/>
          </p:cNvPicPr>
          <p:nvPr/>
        </p:nvPicPr>
        <p:blipFill>
          <a:blip r:embed="rId4" cstate="print"/>
          <a:srcRect/>
          <a:stretch>
            <a:fillRect/>
          </a:stretch>
        </p:blipFill>
        <p:spPr bwMode="auto">
          <a:xfrm>
            <a:off x="5262563" y="5457847"/>
            <a:ext cx="1179512" cy="790575"/>
          </a:xfrm>
          <a:prstGeom prst="rect">
            <a:avLst/>
          </a:prstGeom>
          <a:noFill/>
          <a:ln w="9525">
            <a:solidFill>
              <a:schemeClr val="tx1"/>
            </a:solidFill>
            <a:miter lim="800000"/>
            <a:headEnd/>
            <a:tailEnd/>
          </a:ln>
          <a:effectLst>
            <a:outerShdw dist="107763" dir="18900000" algn="ctr" rotWithShape="0">
              <a:schemeClr val="bg2"/>
            </a:outerShdw>
          </a:effectLst>
        </p:spPr>
      </p:pic>
      <p:sp>
        <p:nvSpPr>
          <p:cNvPr id="354324" name="Text Box 20"/>
          <p:cNvSpPr txBox="1">
            <a:spLocks noChangeArrowheads="1"/>
          </p:cNvSpPr>
          <p:nvPr/>
        </p:nvSpPr>
        <p:spPr bwMode="auto">
          <a:xfrm>
            <a:off x="2190751" y="6381756"/>
            <a:ext cx="7524750" cy="461566"/>
          </a:xfrm>
          <a:prstGeom prst="rect">
            <a:avLst/>
          </a:prstGeom>
          <a:noFill/>
          <a:ln w="9525">
            <a:noFill/>
            <a:miter lim="800000"/>
            <a:headEnd/>
            <a:tailEnd/>
          </a:ln>
          <a:effectLst/>
        </p:spPr>
        <p:txBody>
          <a:bodyPr lIns="91340" tIns="45671" rIns="91340" bIns="45671">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charset="0"/>
                <a:ea typeface="+mn-ea"/>
                <a:cs typeface="+mn-cs"/>
              </a:rPr>
              <a:t>Eng </a:t>
            </a:r>
            <a:r>
              <a:rPr kumimoji="0" lang="en-US" sz="2400" b="0" i="1" u="none" strike="noStrike" kern="1200" cap="none" spc="0" normalizeH="0" baseline="0" noProof="0" dirty="0">
                <a:ln>
                  <a:noFill/>
                </a:ln>
                <a:solidFill>
                  <a:srgbClr val="000000"/>
                </a:solidFill>
                <a:effectLst/>
                <a:uLnTx/>
                <a:uFillTx/>
                <a:latin typeface="Arial" charset="0"/>
                <a:ea typeface="+mn-ea"/>
                <a:cs typeface="+mn-cs"/>
              </a:rPr>
              <a:t>et al.</a:t>
            </a:r>
            <a:r>
              <a:rPr kumimoji="0" lang="en-US" sz="2400" b="0" i="0" u="none" strike="noStrike" kern="1200" cap="none" spc="0" normalizeH="0" baseline="0" noProof="0" dirty="0">
                <a:ln>
                  <a:noFill/>
                </a:ln>
                <a:solidFill>
                  <a:srgbClr val="000000"/>
                </a:solidFill>
                <a:effectLst/>
                <a:uLnTx/>
                <a:uFillTx/>
                <a:latin typeface="Arial" charset="0"/>
                <a:ea typeface="+mn-ea"/>
                <a:cs typeface="+mn-cs"/>
              </a:rPr>
              <a:t> JASMS, 5, 976 (1994)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 we do?</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30</a:t>
            </a:fld>
            <a:endParaRPr lang="en-US">
              <a:solidFill>
                <a:srgbClr val="FFFFFF">
                  <a:lumMod val="95000"/>
                </a:srgbClr>
              </a:solidFill>
            </a:endParaRPr>
          </a:p>
        </p:txBody>
      </p:sp>
      <p:sp>
        <p:nvSpPr>
          <p:cNvPr id="4" name="Rectangle 3"/>
          <p:cNvSpPr/>
          <p:nvPr/>
        </p:nvSpPr>
        <p:spPr>
          <a:xfrm>
            <a:off x="2362200" y="1600200"/>
            <a:ext cx="8001000" cy="3962400"/>
          </a:xfrm>
          <a:prstGeom prst="rect">
            <a:avLst/>
          </a:prstGeom>
          <a:solidFill>
            <a:schemeClr val="accent1">
              <a:lumMod val="60000"/>
              <a:lumOff val="40000"/>
            </a:schemeClr>
          </a:solidFill>
          <a:ln w="381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defRPr/>
            </a:pPr>
            <a:r>
              <a:rPr lang="en-US" sz="6600" b="1" i="1" dirty="0">
                <a:solidFill>
                  <a:srgbClr val="292934"/>
                </a:solidFill>
                <a:latin typeface="Calibri"/>
              </a:rPr>
              <a:t>Build on Other People’s Knowledge</a:t>
            </a:r>
          </a:p>
        </p:txBody>
      </p:sp>
    </p:spTree>
    <p:extLst>
      <p:ext uri="{BB962C8B-B14F-4D97-AF65-F5344CB8AC3E}">
        <p14:creationId xmlns:p14="http://schemas.microsoft.com/office/powerpoint/2010/main" val="2043966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 we do?</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31</a:t>
            </a:fld>
            <a:endParaRPr lang="en-US">
              <a:solidFill>
                <a:srgbClr val="FFFFFF">
                  <a:lumMod val="95000"/>
                </a:srgbClr>
              </a:solidFill>
            </a:endParaRPr>
          </a:p>
        </p:txBody>
      </p:sp>
      <p:pic>
        <p:nvPicPr>
          <p:cNvPr id="5" name="Picture 4">
            <a:extLst>
              <a:ext uri="{FF2B5EF4-FFF2-40B4-BE49-F238E27FC236}">
                <a16:creationId xmlns:a16="http://schemas.microsoft.com/office/drawing/2014/main" id="{8D052271-4023-488F-9107-A24935321E1A}"/>
              </a:ext>
            </a:extLst>
          </p:cNvPr>
          <p:cNvPicPr>
            <a:picLocks noChangeAspect="1"/>
          </p:cNvPicPr>
          <p:nvPr/>
        </p:nvPicPr>
        <p:blipFill>
          <a:blip r:embed="rId2"/>
          <a:stretch>
            <a:fillRect/>
          </a:stretch>
        </p:blipFill>
        <p:spPr>
          <a:xfrm>
            <a:off x="2209800" y="978580"/>
            <a:ext cx="8420177" cy="5410200"/>
          </a:xfrm>
          <a:prstGeom prst="rect">
            <a:avLst/>
          </a:prstGeom>
        </p:spPr>
      </p:pic>
    </p:spTree>
    <p:extLst>
      <p:ext uri="{BB962C8B-B14F-4D97-AF65-F5344CB8AC3E}">
        <p14:creationId xmlns:p14="http://schemas.microsoft.com/office/powerpoint/2010/main" val="2464916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A119-2F1D-4BA9-BAD7-6098558F51AC}"/>
              </a:ext>
            </a:extLst>
          </p:cNvPr>
          <p:cNvSpPr>
            <a:spLocks noGrp="1"/>
          </p:cNvSpPr>
          <p:nvPr>
            <p:ph type="title"/>
          </p:nvPr>
        </p:nvSpPr>
        <p:spPr/>
        <p:txBody>
          <a:bodyPr/>
          <a:lstStyle/>
          <a:p>
            <a:r>
              <a:rPr lang="en-US" dirty="0"/>
              <a:t>So what do we do?</a:t>
            </a:r>
          </a:p>
        </p:txBody>
      </p:sp>
      <p:sp>
        <p:nvSpPr>
          <p:cNvPr id="3" name="Slide Number Placeholder 2">
            <a:extLst>
              <a:ext uri="{FF2B5EF4-FFF2-40B4-BE49-F238E27FC236}">
                <a16:creationId xmlns:a16="http://schemas.microsoft.com/office/drawing/2014/main" id="{397700E3-F369-47B4-B821-921D1B91A2ED}"/>
              </a:ext>
            </a:extLst>
          </p:cNvPr>
          <p:cNvSpPr>
            <a:spLocks noGrp="1"/>
          </p:cNvSpPr>
          <p:nvPr>
            <p:ph type="sldNum" sz="quarter" idx="12"/>
          </p:nvPr>
        </p:nvSpPr>
        <p:spPr/>
        <p:txBody>
          <a:bodyPr/>
          <a:lstStyle/>
          <a:p>
            <a:pPr>
              <a:defRPr/>
            </a:pPr>
            <a:fld id="{9B77A118-2422-8A41-B021-2EBEF2EB30AF}" type="slidenum">
              <a:rPr lang="en-US" smtClean="0">
                <a:solidFill>
                  <a:srgbClr val="FFFFFF">
                    <a:lumMod val="95000"/>
                  </a:srgbClr>
                </a:solidFill>
              </a:rPr>
              <a:pPr>
                <a:defRPr/>
              </a:pPr>
              <a:t>32</a:t>
            </a:fld>
            <a:endParaRPr lang="en-US">
              <a:solidFill>
                <a:srgbClr val="FFFFFF">
                  <a:lumMod val="95000"/>
                </a:srgbClr>
              </a:solidFill>
            </a:endParaRPr>
          </a:p>
        </p:txBody>
      </p:sp>
      <p:pic>
        <p:nvPicPr>
          <p:cNvPr id="5" name="Picture 4">
            <a:extLst>
              <a:ext uri="{FF2B5EF4-FFF2-40B4-BE49-F238E27FC236}">
                <a16:creationId xmlns:a16="http://schemas.microsoft.com/office/drawing/2014/main" id="{732C7FFC-BF79-4F54-A8CE-BF8F22C64F0D}"/>
              </a:ext>
            </a:extLst>
          </p:cNvPr>
          <p:cNvPicPr>
            <a:picLocks noChangeAspect="1"/>
          </p:cNvPicPr>
          <p:nvPr/>
        </p:nvPicPr>
        <p:blipFill>
          <a:blip r:embed="rId2"/>
          <a:stretch>
            <a:fillRect/>
          </a:stretch>
        </p:blipFill>
        <p:spPr>
          <a:xfrm>
            <a:off x="1752600" y="978580"/>
            <a:ext cx="8880129" cy="5746654"/>
          </a:xfrm>
          <a:prstGeom prst="rect">
            <a:avLst/>
          </a:prstGeom>
        </p:spPr>
      </p:pic>
    </p:spTree>
    <p:extLst>
      <p:ext uri="{BB962C8B-B14F-4D97-AF65-F5344CB8AC3E}">
        <p14:creationId xmlns:p14="http://schemas.microsoft.com/office/powerpoint/2010/main" val="2105987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981200" y="149226"/>
            <a:ext cx="8305800" cy="917575"/>
          </a:xfrm>
          <a:solidFill>
            <a:schemeClr val="tx1"/>
          </a:solidFill>
          <a:ln>
            <a:solidFill>
              <a:srgbClr val="000000"/>
            </a:solidFill>
          </a:ln>
          <a:effectLst>
            <a:outerShdw blurRad="50800" dist="38100" dir="2700000" algn="tl" rotWithShape="0">
              <a:prstClr val="black">
                <a:alpha val="40000"/>
              </a:prstClr>
            </a:outerShdw>
          </a:effectLst>
        </p:spPr>
        <p:txBody>
          <a:bodyPr/>
          <a:lstStyle/>
          <a:p>
            <a:pPr eaLnBrk="1" hangingPunct="1"/>
            <a:r>
              <a:rPr lang="en-US" sz="2800" i="1" dirty="0">
                <a:solidFill>
                  <a:srgbClr val="000000"/>
                </a:solidFill>
                <a:latin typeface="Calibri" pitchFamily="34" charset="0"/>
                <a:cs typeface="Calibri" pitchFamily="34" charset="0"/>
              </a:rPr>
              <a:t>C. </a:t>
            </a:r>
            <a:r>
              <a:rPr lang="en-US" sz="2800" i="1" dirty="0" err="1">
                <a:solidFill>
                  <a:srgbClr val="000000"/>
                </a:solidFill>
                <a:latin typeface="Calibri" pitchFamily="34" charset="0"/>
                <a:cs typeface="Calibri" pitchFamily="34" charset="0"/>
              </a:rPr>
              <a:t>elegans</a:t>
            </a:r>
            <a:r>
              <a:rPr lang="en-US" sz="2800" i="1" dirty="0">
                <a:solidFill>
                  <a:srgbClr val="000000"/>
                </a:solidFill>
                <a:latin typeface="Calibri" pitchFamily="34" charset="0"/>
                <a:cs typeface="Calibri" pitchFamily="34" charset="0"/>
              </a:rPr>
              <a:t> </a:t>
            </a:r>
            <a:r>
              <a:rPr lang="en-US" sz="2800" dirty="0">
                <a:solidFill>
                  <a:srgbClr val="000000"/>
                </a:solidFill>
                <a:latin typeface="Calibri" pitchFamily="34" charset="0"/>
                <a:cs typeface="Calibri" pitchFamily="34" charset="0"/>
              </a:rPr>
              <a:t>as an </a:t>
            </a:r>
            <a:r>
              <a:rPr lang="en-US" sz="2800" i="1" dirty="0">
                <a:solidFill>
                  <a:srgbClr val="000000"/>
                </a:solidFill>
                <a:latin typeface="Calibri" pitchFamily="34" charset="0"/>
                <a:cs typeface="Calibri" pitchFamily="34" charset="0"/>
              </a:rPr>
              <a:t>In Vivo</a:t>
            </a:r>
            <a:r>
              <a:rPr lang="en-US" sz="2800" dirty="0">
                <a:solidFill>
                  <a:srgbClr val="000000"/>
                </a:solidFill>
                <a:latin typeface="Calibri" pitchFamily="34" charset="0"/>
                <a:cs typeface="Calibri" pitchFamily="34" charset="0"/>
              </a:rPr>
              <a:t> Model System for Proteomics</a:t>
            </a:r>
          </a:p>
        </p:txBody>
      </p:sp>
      <p:pic>
        <p:nvPicPr>
          <p:cNvPr id="80899" name="Picture 3"/>
          <p:cNvPicPr>
            <a:picLocks noChangeAspect="1" noChangeArrowheads="1"/>
          </p:cNvPicPr>
          <p:nvPr/>
        </p:nvPicPr>
        <p:blipFill>
          <a:blip r:embed="rId2" cstate="print"/>
          <a:srcRect/>
          <a:stretch>
            <a:fillRect/>
          </a:stretch>
        </p:blipFill>
        <p:spPr bwMode="auto">
          <a:xfrm>
            <a:off x="2133600" y="1295401"/>
            <a:ext cx="3505200" cy="2162175"/>
          </a:xfrm>
          <a:prstGeom prst="rect">
            <a:avLst/>
          </a:prstGeom>
          <a:noFill/>
          <a:ln w="9525">
            <a:noFill/>
            <a:miter lim="800000"/>
            <a:headEnd/>
            <a:tailEnd/>
          </a:ln>
        </p:spPr>
      </p:pic>
      <p:sp>
        <p:nvSpPr>
          <p:cNvPr id="36868" name="Text Box 4"/>
          <p:cNvSpPr txBox="1">
            <a:spLocks noChangeArrowheads="1"/>
          </p:cNvSpPr>
          <p:nvPr/>
        </p:nvSpPr>
        <p:spPr bwMode="auto">
          <a:xfrm>
            <a:off x="6019800" y="1828800"/>
            <a:ext cx="4191000" cy="1225550"/>
          </a:xfrm>
          <a:prstGeom prst="rect">
            <a:avLst/>
          </a:prstGeom>
          <a:noFill/>
          <a:ln w="38100">
            <a:solidFill>
              <a:srgbClr val="000000"/>
            </a:solidFill>
            <a:miter lim="800000"/>
            <a:headEnd/>
            <a:tailEnd/>
          </a:ln>
        </p:spPr>
        <p:txBody>
          <a:bodyPr>
            <a:spAutoFit/>
          </a:bodyPr>
          <a:lstStyle/>
          <a:p>
            <a:pPr algn="ctr">
              <a:defRPr/>
            </a:pPr>
            <a:r>
              <a:rPr lang="en-US" sz="2400" dirty="0">
                <a:solidFill>
                  <a:srgbClr val="000000"/>
                </a:solidFill>
              </a:rPr>
              <a:t>The only </a:t>
            </a:r>
            <a:r>
              <a:rPr lang="en-US" sz="2400" dirty="0" err="1">
                <a:solidFill>
                  <a:srgbClr val="000000"/>
                </a:solidFill>
              </a:rPr>
              <a:t>multicellular</a:t>
            </a:r>
            <a:r>
              <a:rPr lang="en-US" sz="2400" dirty="0">
                <a:solidFill>
                  <a:srgbClr val="000000"/>
                </a:solidFill>
              </a:rPr>
              <a:t> organism with a genome sequenced to completeness</a:t>
            </a:r>
          </a:p>
        </p:txBody>
      </p:sp>
      <p:grpSp>
        <p:nvGrpSpPr>
          <p:cNvPr id="2" name="Group 5"/>
          <p:cNvGrpSpPr>
            <a:grpSpLocks/>
          </p:cNvGrpSpPr>
          <p:nvPr/>
        </p:nvGrpSpPr>
        <p:grpSpPr bwMode="auto">
          <a:xfrm>
            <a:off x="1524000" y="4038600"/>
            <a:ext cx="9144000" cy="2286000"/>
            <a:chOff x="0" y="2400"/>
            <a:chExt cx="5760" cy="1440"/>
          </a:xfrm>
        </p:grpSpPr>
        <p:pic>
          <p:nvPicPr>
            <p:cNvPr id="80902" name="Picture 6" descr="lineage1"/>
            <p:cNvPicPr>
              <a:picLocks noChangeAspect="1" noChangeArrowheads="1"/>
            </p:cNvPicPr>
            <p:nvPr/>
          </p:nvPicPr>
          <p:blipFill>
            <a:blip r:embed="rId3" cstate="print">
              <a:lum bright="-42000" contrast="42000"/>
            </a:blip>
            <a:srcRect/>
            <a:stretch>
              <a:fillRect/>
            </a:stretch>
          </p:blipFill>
          <p:spPr bwMode="auto">
            <a:xfrm>
              <a:off x="0" y="2736"/>
              <a:ext cx="5760" cy="1104"/>
            </a:xfrm>
            <a:prstGeom prst="rect">
              <a:avLst/>
            </a:prstGeom>
            <a:noFill/>
            <a:ln w="9525">
              <a:noFill/>
              <a:miter lim="800000"/>
              <a:headEnd/>
              <a:tailEnd/>
            </a:ln>
          </p:spPr>
        </p:pic>
        <p:sp>
          <p:nvSpPr>
            <p:cNvPr id="36871" name="Text Box 7"/>
            <p:cNvSpPr txBox="1">
              <a:spLocks noChangeArrowheads="1"/>
            </p:cNvSpPr>
            <p:nvPr/>
          </p:nvSpPr>
          <p:spPr bwMode="auto">
            <a:xfrm>
              <a:off x="1152" y="2400"/>
              <a:ext cx="3802" cy="288"/>
            </a:xfrm>
            <a:prstGeom prst="rect">
              <a:avLst/>
            </a:prstGeom>
            <a:noFill/>
            <a:ln w="38100">
              <a:noFill/>
              <a:miter lim="800000"/>
              <a:headEnd/>
              <a:tailEnd/>
            </a:ln>
          </p:spPr>
          <p:txBody>
            <a:bodyPr wrap="none">
              <a:spAutoFit/>
            </a:bodyPr>
            <a:lstStyle/>
            <a:p>
              <a:pPr>
                <a:defRPr/>
              </a:pPr>
              <a:r>
                <a:rPr lang="en-US" sz="2400">
                  <a:solidFill>
                    <a:srgbClr val="000000"/>
                  </a:solidFill>
                </a:rPr>
                <a:t>Complete Lineage for all 959 Somatic Cells</a:t>
              </a:r>
            </a:p>
          </p:txBody>
        </p:sp>
      </p:grpSp>
    </p:spTree>
    <p:extLst>
      <p:ext uri="{BB962C8B-B14F-4D97-AF65-F5344CB8AC3E}">
        <p14:creationId xmlns:p14="http://schemas.microsoft.com/office/powerpoint/2010/main" val="2201978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33600" y="152401"/>
            <a:ext cx="7620000" cy="6562725"/>
            <a:chOff x="240" y="90"/>
            <a:chExt cx="4800" cy="4134"/>
          </a:xfrm>
        </p:grpSpPr>
        <p:grpSp>
          <p:nvGrpSpPr>
            <p:cNvPr id="3" name="Group 3"/>
            <p:cNvGrpSpPr>
              <a:grpSpLocks/>
            </p:cNvGrpSpPr>
            <p:nvPr/>
          </p:nvGrpSpPr>
          <p:grpSpPr bwMode="auto">
            <a:xfrm>
              <a:off x="240" y="456"/>
              <a:ext cx="4800" cy="3768"/>
              <a:chOff x="240" y="240"/>
              <a:chExt cx="4800" cy="3768"/>
            </a:xfrm>
          </p:grpSpPr>
          <p:sp>
            <p:nvSpPr>
              <p:cNvPr id="37894" name="Line 4"/>
              <p:cNvSpPr>
                <a:spLocks noChangeShapeType="1"/>
              </p:cNvSpPr>
              <p:nvPr/>
            </p:nvSpPr>
            <p:spPr bwMode="auto">
              <a:xfrm>
                <a:off x="2941" y="432"/>
                <a:ext cx="1331" cy="0"/>
              </a:xfrm>
              <a:prstGeom prst="line">
                <a:avLst/>
              </a:prstGeom>
              <a:noFill/>
              <a:ln w="76200">
                <a:solidFill>
                  <a:schemeClr val="tx1"/>
                </a:solidFill>
                <a:round/>
                <a:headEnd/>
                <a:tailEnd/>
              </a:ln>
            </p:spPr>
            <p:txBody>
              <a:bodyPr/>
              <a:lstStyle/>
              <a:p>
                <a:pPr>
                  <a:defRPr/>
                </a:pPr>
                <a:endParaRPr lang="en-US" sz="2400">
                  <a:solidFill>
                    <a:srgbClr val="000000"/>
                  </a:solidFill>
                </a:endParaRPr>
              </a:p>
            </p:txBody>
          </p:sp>
          <p:grpSp>
            <p:nvGrpSpPr>
              <p:cNvPr id="4" name="Group 5"/>
              <p:cNvGrpSpPr>
                <a:grpSpLocks/>
              </p:cNvGrpSpPr>
              <p:nvPr/>
            </p:nvGrpSpPr>
            <p:grpSpPr bwMode="auto">
              <a:xfrm rot="1766633">
                <a:off x="862" y="3125"/>
                <a:ext cx="204" cy="428"/>
                <a:chOff x="3530" y="3120"/>
                <a:chExt cx="192" cy="336"/>
              </a:xfrm>
            </p:grpSpPr>
            <p:sp>
              <p:nvSpPr>
                <p:cNvPr id="37929" name="Line 6"/>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30" name="Line 7"/>
                <p:cNvSpPr>
                  <a:spLocks noChangeShapeType="1"/>
                </p:cNvSpPr>
                <p:nvPr/>
              </p:nvSpPr>
              <p:spPr bwMode="auto">
                <a:xfrm>
                  <a:off x="3529"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5" name="Group 8"/>
              <p:cNvGrpSpPr>
                <a:grpSpLocks/>
              </p:cNvGrpSpPr>
              <p:nvPr/>
            </p:nvGrpSpPr>
            <p:grpSpPr bwMode="auto">
              <a:xfrm rot="19833367" flipH="1">
                <a:off x="1824" y="3120"/>
                <a:ext cx="204" cy="428"/>
                <a:chOff x="3530" y="3120"/>
                <a:chExt cx="192" cy="336"/>
              </a:xfrm>
            </p:grpSpPr>
            <p:sp>
              <p:nvSpPr>
                <p:cNvPr id="37927" name="Line 9"/>
                <p:cNvSpPr>
                  <a:spLocks noChangeShapeType="1"/>
                </p:cNvSpPr>
                <p:nvPr/>
              </p:nvSpPr>
              <p:spPr bwMode="auto">
                <a:xfrm>
                  <a:off x="3623"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8" name="Line 10"/>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6" name="Group 11"/>
              <p:cNvGrpSpPr>
                <a:grpSpLocks/>
              </p:cNvGrpSpPr>
              <p:nvPr/>
            </p:nvGrpSpPr>
            <p:grpSpPr bwMode="auto">
              <a:xfrm>
                <a:off x="1357" y="3120"/>
                <a:ext cx="192" cy="336"/>
                <a:chOff x="3530" y="3120"/>
                <a:chExt cx="192" cy="336"/>
              </a:xfrm>
            </p:grpSpPr>
            <p:sp>
              <p:nvSpPr>
                <p:cNvPr id="37925" name="Line 12"/>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6" name="Line 13"/>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7" name="Group 14"/>
              <p:cNvGrpSpPr>
                <a:grpSpLocks/>
              </p:cNvGrpSpPr>
              <p:nvPr/>
            </p:nvGrpSpPr>
            <p:grpSpPr bwMode="auto">
              <a:xfrm>
                <a:off x="3530" y="3120"/>
                <a:ext cx="192" cy="336"/>
                <a:chOff x="3530" y="3120"/>
                <a:chExt cx="192" cy="336"/>
              </a:xfrm>
            </p:grpSpPr>
            <p:sp>
              <p:nvSpPr>
                <p:cNvPr id="37923" name="Line 15"/>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4" name="Line 16"/>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sp>
            <p:nvSpPr>
              <p:cNvPr id="37899" name="Line 17"/>
              <p:cNvSpPr>
                <a:spLocks noChangeShapeType="1"/>
              </p:cNvSpPr>
              <p:nvPr/>
            </p:nvSpPr>
            <p:spPr bwMode="auto">
              <a:xfrm>
                <a:off x="746" y="432"/>
                <a:ext cx="1331" cy="0"/>
              </a:xfrm>
              <a:prstGeom prst="line">
                <a:avLst/>
              </a:prstGeom>
              <a:noFill/>
              <a:ln w="76200">
                <a:solidFill>
                  <a:schemeClr val="tx1"/>
                </a:solidFill>
                <a:round/>
                <a:headEnd/>
                <a:tailEnd/>
              </a:ln>
            </p:spPr>
            <p:txBody>
              <a:bodyPr/>
              <a:lstStyle/>
              <a:p>
                <a:pPr>
                  <a:defRPr/>
                </a:pPr>
                <a:endParaRPr lang="en-US" sz="2400">
                  <a:solidFill>
                    <a:srgbClr val="000000"/>
                  </a:solidFill>
                </a:endParaRPr>
              </a:p>
            </p:txBody>
          </p:sp>
          <p:sp>
            <p:nvSpPr>
              <p:cNvPr id="37900" name="Rectangle 18"/>
              <p:cNvSpPr>
                <a:spLocks noChangeArrowheads="1"/>
              </p:cNvSpPr>
              <p:nvPr/>
            </p:nvSpPr>
            <p:spPr bwMode="auto">
              <a:xfrm>
                <a:off x="1128" y="240"/>
                <a:ext cx="624" cy="384"/>
              </a:xfrm>
              <a:prstGeom prst="rect">
                <a:avLst/>
              </a:prstGeom>
              <a:solidFill>
                <a:srgbClr val="DDDDDD"/>
              </a:solidFill>
              <a:ln w="28575">
                <a:solidFill>
                  <a:schemeClr val="tx1"/>
                </a:solidFill>
                <a:miter lim="800000"/>
                <a:headEnd/>
                <a:tailEnd/>
              </a:ln>
            </p:spPr>
            <p:txBody>
              <a:bodyPr wrap="none" anchor="ctr"/>
              <a:lstStyle/>
              <a:p>
                <a:pPr algn="ctr">
                  <a:defRPr/>
                </a:pPr>
                <a:r>
                  <a:rPr lang="en-US">
                    <a:solidFill>
                      <a:srgbClr val="003366"/>
                    </a:solidFill>
                  </a:rPr>
                  <a:t>Insulin</a:t>
                </a:r>
                <a:br>
                  <a:rPr lang="en-US">
                    <a:solidFill>
                      <a:srgbClr val="003366"/>
                    </a:solidFill>
                  </a:rPr>
                </a:br>
                <a:r>
                  <a:rPr lang="en-US">
                    <a:solidFill>
                      <a:srgbClr val="003366"/>
                    </a:solidFill>
                  </a:rPr>
                  <a:t>Receptor</a:t>
                </a:r>
              </a:p>
            </p:txBody>
          </p:sp>
          <p:sp>
            <p:nvSpPr>
              <p:cNvPr id="37901" name="Rectangle 19"/>
              <p:cNvSpPr>
                <a:spLocks noChangeArrowheads="1"/>
              </p:cNvSpPr>
              <p:nvPr/>
            </p:nvSpPr>
            <p:spPr bwMode="auto">
              <a:xfrm>
                <a:off x="3312" y="240"/>
                <a:ext cx="624" cy="384"/>
              </a:xfrm>
              <a:prstGeom prst="rect">
                <a:avLst/>
              </a:prstGeom>
              <a:solidFill>
                <a:srgbClr val="DDDDDD"/>
              </a:solidFill>
              <a:ln w="28575">
                <a:solidFill>
                  <a:schemeClr val="tx1"/>
                </a:solidFill>
                <a:miter lim="800000"/>
                <a:headEnd/>
                <a:tailEnd/>
              </a:ln>
            </p:spPr>
            <p:txBody>
              <a:bodyPr wrap="none" anchor="ctr"/>
              <a:lstStyle/>
              <a:p>
                <a:pPr algn="ctr">
                  <a:defRPr/>
                </a:pPr>
                <a:r>
                  <a:rPr lang="en-US">
                    <a:solidFill>
                      <a:srgbClr val="003366"/>
                    </a:solidFill>
                  </a:rPr>
                  <a:t>DAF-2</a:t>
                </a:r>
              </a:p>
            </p:txBody>
          </p:sp>
          <p:sp>
            <p:nvSpPr>
              <p:cNvPr id="37902" name="Oval 20"/>
              <p:cNvSpPr>
                <a:spLocks noChangeArrowheads="1"/>
              </p:cNvSpPr>
              <p:nvPr/>
            </p:nvSpPr>
            <p:spPr bwMode="auto">
              <a:xfrm>
                <a:off x="1080" y="840"/>
                <a:ext cx="720" cy="432"/>
              </a:xfrm>
              <a:prstGeom prst="ellipse">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IRS1-4</a:t>
                </a:r>
              </a:p>
            </p:txBody>
          </p:sp>
          <p:sp>
            <p:nvSpPr>
              <p:cNvPr id="37903" name="Oval 21"/>
              <p:cNvSpPr>
                <a:spLocks noChangeArrowheads="1"/>
              </p:cNvSpPr>
              <p:nvPr/>
            </p:nvSpPr>
            <p:spPr bwMode="auto">
              <a:xfrm>
                <a:off x="4320" y="840"/>
                <a:ext cx="720" cy="432"/>
              </a:xfrm>
              <a:prstGeom prst="ellipse">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IST-1</a:t>
                </a:r>
              </a:p>
            </p:txBody>
          </p:sp>
          <p:sp>
            <p:nvSpPr>
              <p:cNvPr id="37904" name="AutoShape 22"/>
              <p:cNvSpPr>
                <a:spLocks noChangeArrowheads="1"/>
              </p:cNvSpPr>
              <p:nvPr/>
            </p:nvSpPr>
            <p:spPr bwMode="auto">
              <a:xfrm>
                <a:off x="1008" y="1536"/>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pi 3-kinase</a:t>
                </a:r>
              </a:p>
            </p:txBody>
          </p:sp>
          <p:sp>
            <p:nvSpPr>
              <p:cNvPr id="37905" name="AutoShape 23"/>
              <p:cNvSpPr>
                <a:spLocks noChangeArrowheads="1"/>
              </p:cNvSpPr>
              <p:nvPr/>
            </p:nvSpPr>
            <p:spPr bwMode="auto">
              <a:xfrm>
                <a:off x="3192" y="1536"/>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AGE-1</a:t>
                </a:r>
              </a:p>
            </p:txBody>
          </p:sp>
          <p:sp>
            <p:nvSpPr>
              <p:cNvPr id="37906" name="AutoShape 24"/>
              <p:cNvSpPr>
                <a:spLocks noChangeArrowheads="1"/>
              </p:cNvSpPr>
              <p:nvPr/>
            </p:nvSpPr>
            <p:spPr bwMode="auto">
              <a:xfrm>
                <a:off x="1008" y="2208"/>
                <a:ext cx="864" cy="384"/>
              </a:xfrm>
              <a:prstGeom prst="roundRect">
                <a:avLst>
                  <a:gd name="adj" fmla="val 16667"/>
                </a:avLst>
              </a:prstGeom>
              <a:noFill/>
              <a:ln w="28575">
                <a:solidFill>
                  <a:schemeClr val="tx1"/>
                </a:solidFill>
                <a:round/>
                <a:headEnd/>
                <a:tailEnd/>
              </a:ln>
            </p:spPr>
            <p:txBody>
              <a:bodyPr wrap="none" anchor="ctr"/>
              <a:lstStyle/>
              <a:p>
                <a:pPr algn="ctr">
                  <a:defRPr/>
                </a:pPr>
                <a:r>
                  <a:rPr lang="en-US">
                    <a:solidFill>
                      <a:srgbClr val="003366"/>
                    </a:solidFill>
                  </a:rPr>
                  <a:t>PDK1</a:t>
                </a:r>
              </a:p>
            </p:txBody>
          </p:sp>
          <p:sp>
            <p:nvSpPr>
              <p:cNvPr id="37907" name="AutoShape 25"/>
              <p:cNvSpPr>
                <a:spLocks noChangeArrowheads="1"/>
              </p:cNvSpPr>
              <p:nvPr/>
            </p:nvSpPr>
            <p:spPr bwMode="auto">
              <a:xfrm>
                <a:off x="3168" y="2208"/>
                <a:ext cx="912"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PDK-1</a:t>
                </a:r>
              </a:p>
            </p:txBody>
          </p:sp>
          <p:sp>
            <p:nvSpPr>
              <p:cNvPr id="37908" name="AutoShape 26"/>
              <p:cNvSpPr>
                <a:spLocks noChangeArrowheads="1"/>
              </p:cNvSpPr>
              <p:nvPr/>
            </p:nvSpPr>
            <p:spPr bwMode="auto">
              <a:xfrm>
                <a:off x="1008" y="2832"/>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AKT/PKB</a:t>
                </a:r>
              </a:p>
            </p:txBody>
          </p:sp>
          <p:sp>
            <p:nvSpPr>
              <p:cNvPr id="37909" name="AutoShape 27"/>
              <p:cNvSpPr>
                <a:spLocks noChangeArrowheads="1"/>
              </p:cNvSpPr>
              <p:nvPr/>
            </p:nvSpPr>
            <p:spPr bwMode="auto">
              <a:xfrm>
                <a:off x="3168" y="2832"/>
                <a:ext cx="912"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AKT-1/AKT-2</a:t>
                </a:r>
              </a:p>
            </p:txBody>
          </p:sp>
          <p:sp>
            <p:nvSpPr>
              <p:cNvPr id="37910" name="Oval 28"/>
              <p:cNvSpPr>
                <a:spLocks noChangeArrowheads="1"/>
              </p:cNvSpPr>
              <p:nvPr/>
            </p:nvSpPr>
            <p:spPr bwMode="auto">
              <a:xfrm>
                <a:off x="1056"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FKHRL1</a:t>
                </a:r>
              </a:p>
            </p:txBody>
          </p:sp>
          <p:sp>
            <p:nvSpPr>
              <p:cNvPr id="37911" name="Oval 29"/>
              <p:cNvSpPr>
                <a:spLocks noChangeArrowheads="1"/>
              </p:cNvSpPr>
              <p:nvPr/>
            </p:nvSpPr>
            <p:spPr bwMode="auto">
              <a:xfrm>
                <a:off x="3240"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DAF-16</a:t>
                </a:r>
              </a:p>
            </p:txBody>
          </p:sp>
          <p:sp>
            <p:nvSpPr>
              <p:cNvPr id="37912" name="Oval 30"/>
              <p:cNvSpPr>
                <a:spLocks noChangeArrowheads="1"/>
              </p:cNvSpPr>
              <p:nvPr/>
            </p:nvSpPr>
            <p:spPr bwMode="auto">
              <a:xfrm>
                <a:off x="240"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FKHR</a:t>
                </a:r>
              </a:p>
            </p:txBody>
          </p:sp>
          <p:sp>
            <p:nvSpPr>
              <p:cNvPr id="37913" name="Oval 31"/>
              <p:cNvSpPr>
                <a:spLocks noChangeArrowheads="1"/>
              </p:cNvSpPr>
              <p:nvPr/>
            </p:nvSpPr>
            <p:spPr bwMode="auto">
              <a:xfrm>
                <a:off x="1872"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AFX</a:t>
                </a:r>
              </a:p>
            </p:txBody>
          </p:sp>
          <p:cxnSp>
            <p:nvCxnSpPr>
              <p:cNvPr id="81946" name="AutoShape 32"/>
              <p:cNvCxnSpPr>
                <a:cxnSpLocks noChangeShapeType="1"/>
                <a:stCxn id="37900" idx="2"/>
                <a:endCxn id="37902" idx="0"/>
              </p:cNvCxnSpPr>
              <p:nvPr/>
            </p:nvCxnSpPr>
            <p:spPr bwMode="auto">
              <a:xfrm>
                <a:off x="1440" y="633"/>
                <a:ext cx="0" cy="198"/>
              </a:xfrm>
              <a:prstGeom prst="straightConnector1">
                <a:avLst/>
              </a:prstGeom>
              <a:noFill/>
              <a:ln w="38100">
                <a:solidFill>
                  <a:schemeClr val="tx1"/>
                </a:solidFill>
                <a:round/>
                <a:headEnd/>
                <a:tailEnd type="arrow" w="med" len="med"/>
              </a:ln>
            </p:spPr>
          </p:cxnSp>
          <p:cxnSp>
            <p:nvCxnSpPr>
              <p:cNvPr id="81947" name="AutoShape 33"/>
              <p:cNvCxnSpPr>
                <a:cxnSpLocks noChangeShapeType="1"/>
                <a:stCxn id="37902" idx="4"/>
                <a:endCxn id="37904" idx="0"/>
              </p:cNvCxnSpPr>
              <p:nvPr/>
            </p:nvCxnSpPr>
            <p:spPr bwMode="auto">
              <a:xfrm>
                <a:off x="1440" y="1281"/>
                <a:ext cx="0" cy="246"/>
              </a:xfrm>
              <a:prstGeom prst="straightConnector1">
                <a:avLst/>
              </a:prstGeom>
              <a:noFill/>
              <a:ln w="38100">
                <a:solidFill>
                  <a:schemeClr val="tx1"/>
                </a:solidFill>
                <a:round/>
                <a:headEnd/>
                <a:tailEnd type="arrow" w="med" len="med"/>
              </a:ln>
            </p:spPr>
          </p:cxnSp>
          <p:cxnSp>
            <p:nvCxnSpPr>
              <p:cNvPr id="81948" name="AutoShape 34"/>
              <p:cNvCxnSpPr>
                <a:cxnSpLocks noChangeShapeType="1"/>
                <a:stCxn id="37901" idx="2"/>
                <a:endCxn id="37905" idx="0"/>
              </p:cNvCxnSpPr>
              <p:nvPr/>
            </p:nvCxnSpPr>
            <p:spPr bwMode="auto">
              <a:xfrm>
                <a:off x="3624" y="633"/>
                <a:ext cx="0" cy="894"/>
              </a:xfrm>
              <a:prstGeom prst="straightConnector1">
                <a:avLst/>
              </a:prstGeom>
              <a:noFill/>
              <a:ln w="38100">
                <a:solidFill>
                  <a:schemeClr val="tx1"/>
                </a:solidFill>
                <a:round/>
                <a:headEnd/>
                <a:tailEnd type="arrow" w="med" len="med"/>
              </a:ln>
            </p:spPr>
          </p:cxnSp>
          <p:cxnSp>
            <p:nvCxnSpPr>
              <p:cNvPr id="81949" name="AutoShape 35"/>
              <p:cNvCxnSpPr>
                <a:cxnSpLocks noChangeShapeType="1"/>
                <a:stCxn id="37901" idx="2"/>
                <a:endCxn id="37903" idx="1"/>
              </p:cNvCxnSpPr>
              <p:nvPr/>
            </p:nvCxnSpPr>
            <p:spPr bwMode="auto">
              <a:xfrm>
                <a:off x="3624" y="633"/>
                <a:ext cx="801" cy="261"/>
              </a:xfrm>
              <a:prstGeom prst="straightConnector1">
                <a:avLst/>
              </a:prstGeom>
              <a:noFill/>
              <a:ln w="38100">
                <a:solidFill>
                  <a:schemeClr val="tx1"/>
                </a:solidFill>
                <a:round/>
                <a:headEnd/>
                <a:tailEnd type="arrow" w="med" len="med"/>
              </a:ln>
            </p:spPr>
          </p:cxnSp>
          <p:cxnSp>
            <p:nvCxnSpPr>
              <p:cNvPr id="81950" name="AutoShape 36"/>
              <p:cNvCxnSpPr>
                <a:cxnSpLocks noChangeShapeType="1"/>
                <a:stCxn id="37903" idx="3"/>
                <a:endCxn id="37905" idx="3"/>
              </p:cNvCxnSpPr>
              <p:nvPr/>
            </p:nvCxnSpPr>
            <p:spPr bwMode="auto">
              <a:xfrm flipH="1">
                <a:off x="4065" y="1218"/>
                <a:ext cx="360" cy="510"/>
              </a:xfrm>
              <a:prstGeom prst="straightConnector1">
                <a:avLst/>
              </a:prstGeom>
              <a:noFill/>
              <a:ln w="38100">
                <a:solidFill>
                  <a:schemeClr val="tx1"/>
                </a:solidFill>
                <a:round/>
                <a:headEnd/>
                <a:tailEnd type="arrow" w="med" len="med"/>
              </a:ln>
            </p:spPr>
          </p:cxnSp>
          <p:cxnSp>
            <p:nvCxnSpPr>
              <p:cNvPr id="81951" name="AutoShape 37"/>
              <p:cNvCxnSpPr>
                <a:cxnSpLocks noChangeShapeType="1"/>
                <a:stCxn id="37904" idx="2"/>
                <a:endCxn id="37906" idx="0"/>
              </p:cNvCxnSpPr>
              <p:nvPr/>
            </p:nvCxnSpPr>
            <p:spPr bwMode="auto">
              <a:xfrm>
                <a:off x="1440" y="1929"/>
                <a:ext cx="0" cy="270"/>
              </a:xfrm>
              <a:prstGeom prst="straightConnector1">
                <a:avLst/>
              </a:prstGeom>
              <a:noFill/>
              <a:ln w="38100">
                <a:solidFill>
                  <a:schemeClr val="tx1"/>
                </a:solidFill>
                <a:round/>
                <a:headEnd/>
                <a:tailEnd type="arrow" w="med" len="med"/>
              </a:ln>
            </p:spPr>
          </p:cxnSp>
          <p:cxnSp>
            <p:nvCxnSpPr>
              <p:cNvPr id="81952" name="AutoShape 38"/>
              <p:cNvCxnSpPr>
                <a:cxnSpLocks noChangeShapeType="1"/>
                <a:stCxn id="37906" idx="2"/>
                <a:endCxn id="37908" idx="0"/>
              </p:cNvCxnSpPr>
              <p:nvPr/>
            </p:nvCxnSpPr>
            <p:spPr bwMode="auto">
              <a:xfrm>
                <a:off x="1440" y="2601"/>
                <a:ext cx="0" cy="222"/>
              </a:xfrm>
              <a:prstGeom prst="straightConnector1">
                <a:avLst/>
              </a:prstGeom>
              <a:noFill/>
              <a:ln w="38100">
                <a:solidFill>
                  <a:schemeClr val="tx1"/>
                </a:solidFill>
                <a:round/>
                <a:headEnd/>
                <a:tailEnd type="arrow" w="med" len="med"/>
              </a:ln>
            </p:spPr>
          </p:cxnSp>
          <p:cxnSp>
            <p:nvCxnSpPr>
              <p:cNvPr id="81953" name="AutoShape 39"/>
              <p:cNvCxnSpPr>
                <a:cxnSpLocks noChangeShapeType="1"/>
                <a:stCxn id="37905" idx="2"/>
                <a:endCxn id="37907" idx="0"/>
              </p:cNvCxnSpPr>
              <p:nvPr/>
            </p:nvCxnSpPr>
            <p:spPr bwMode="auto">
              <a:xfrm>
                <a:off x="3624" y="1929"/>
                <a:ext cx="0" cy="270"/>
              </a:xfrm>
              <a:prstGeom prst="straightConnector1">
                <a:avLst/>
              </a:prstGeom>
              <a:noFill/>
              <a:ln w="38100">
                <a:solidFill>
                  <a:schemeClr val="tx1"/>
                </a:solidFill>
                <a:round/>
                <a:headEnd/>
                <a:tailEnd type="arrow" w="med" len="med"/>
              </a:ln>
            </p:spPr>
          </p:cxnSp>
          <p:cxnSp>
            <p:nvCxnSpPr>
              <p:cNvPr id="81954" name="AutoShape 40"/>
              <p:cNvCxnSpPr>
                <a:cxnSpLocks noChangeShapeType="1"/>
                <a:stCxn id="37907" idx="2"/>
                <a:endCxn id="37909" idx="0"/>
              </p:cNvCxnSpPr>
              <p:nvPr/>
            </p:nvCxnSpPr>
            <p:spPr bwMode="auto">
              <a:xfrm>
                <a:off x="3624" y="2601"/>
                <a:ext cx="0" cy="222"/>
              </a:xfrm>
              <a:prstGeom prst="straightConnector1">
                <a:avLst/>
              </a:prstGeom>
              <a:noFill/>
              <a:ln w="38100">
                <a:solidFill>
                  <a:schemeClr val="tx1"/>
                </a:solidFill>
                <a:round/>
                <a:headEnd/>
                <a:tailEnd type="arrow" w="med" len="med"/>
              </a:ln>
            </p:spPr>
          </p:cxnSp>
        </p:grpSp>
        <p:sp>
          <p:nvSpPr>
            <p:cNvPr id="37892" name="Text Box 41"/>
            <p:cNvSpPr txBox="1">
              <a:spLocks noChangeArrowheads="1"/>
            </p:cNvSpPr>
            <p:nvPr/>
          </p:nvSpPr>
          <p:spPr bwMode="auto">
            <a:xfrm>
              <a:off x="994" y="90"/>
              <a:ext cx="880" cy="294"/>
            </a:xfrm>
            <a:prstGeom prst="rect">
              <a:avLst/>
            </a:prstGeom>
            <a:noFill/>
            <a:ln w="9525">
              <a:solidFill>
                <a:schemeClr val="tx1"/>
              </a:solidFill>
              <a:miter lim="800000"/>
              <a:headEnd/>
              <a:tailEnd/>
            </a:ln>
          </p:spPr>
          <p:txBody>
            <a:bodyPr wrap="none">
              <a:spAutoFit/>
            </a:bodyPr>
            <a:lstStyle/>
            <a:p>
              <a:pPr algn="ctr">
                <a:defRPr/>
              </a:pPr>
              <a:r>
                <a:rPr lang="en-US" sz="2400" b="1">
                  <a:solidFill>
                    <a:srgbClr val="003366"/>
                  </a:solidFill>
                </a:rPr>
                <a:t>Humans</a:t>
              </a:r>
            </a:p>
          </p:txBody>
        </p:sp>
        <p:sp>
          <p:nvSpPr>
            <p:cNvPr id="37893" name="Text Box 42"/>
            <p:cNvSpPr txBox="1">
              <a:spLocks noChangeArrowheads="1"/>
            </p:cNvSpPr>
            <p:nvPr/>
          </p:nvSpPr>
          <p:spPr bwMode="auto">
            <a:xfrm>
              <a:off x="3096" y="96"/>
              <a:ext cx="1082" cy="294"/>
            </a:xfrm>
            <a:prstGeom prst="rect">
              <a:avLst/>
            </a:prstGeom>
            <a:noFill/>
            <a:ln w="9525">
              <a:solidFill>
                <a:schemeClr val="tx1"/>
              </a:solidFill>
              <a:miter lim="800000"/>
              <a:headEnd/>
              <a:tailEnd/>
            </a:ln>
          </p:spPr>
          <p:txBody>
            <a:bodyPr wrap="none">
              <a:spAutoFit/>
            </a:bodyPr>
            <a:lstStyle/>
            <a:p>
              <a:pPr algn="ctr">
                <a:defRPr/>
              </a:pPr>
              <a:r>
                <a:rPr lang="en-US" sz="2400" b="1" i="1">
                  <a:solidFill>
                    <a:srgbClr val="003366"/>
                  </a:solidFill>
                </a:rPr>
                <a:t>C. elegans</a:t>
              </a:r>
            </a:p>
          </p:txBody>
        </p:sp>
      </p:grpSp>
    </p:spTree>
    <p:extLst>
      <p:ext uri="{BB962C8B-B14F-4D97-AF65-F5344CB8AC3E}">
        <p14:creationId xmlns:p14="http://schemas.microsoft.com/office/powerpoint/2010/main" val="1790875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565400" y="2133600"/>
            <a:ext cx="7454900" cy="990600"/>
            <a:chOff x="656" y="1296"/>
            <a:chExt cx="4696" cy="624"/>
          </a:xfrm>
        </p:grpSpPr>
        <p:grpSp>
          <p:nvGrpSpPr>
            <p:cNvPr id="3" name="Group 4"/>
            <p:cNvGrpSpPr>
              <a:grpSpLocks/>
            </p:cNvGrpSpPr>
            <p:nvPr/>
          </p:nvGrpSpPr>
          <p:grpSpPr bwMode="auto">
            <a:xfrm>
              <a:off x="1401" y="1296"/>
              <a:ext cx="3168" cy="288"/>
              <a:chOff x="1401" y="1296"/>
              <a:chExt cx="3168" cy="288"/>
            </a:xfrm>
          </p:grpSpPr>
          <p:sp>
            <p:nvSpPr>
              <p:cNvPr id="38937" name="Line 5"/>
              <p:cNvSpPr>
                <a:spLocks noChangeShapeType="1"/>
              </p:cNvSpPr>
              <p:nvPr/>
            </p:nvSpPr>
            <p:spPr bwMode="auto">
              <a:xfrm flipH="1">
                <a:off x="1401" y="1296"/>
                <a:ext cx="1584"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8" name="Line 6"/>
              <p:cNvSpPr>
                <a:spLocks noChangeShapeType="1"/>
              </p:cNvSpPr>
              <p:nvPr/>
            </p:nvSpPr>
            <p:spPr bwMode="auto">
              <a:xfrm>
                <a:off x="2985" y="1296"/>
                <a:ext cx="1584"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grpSp>
        <p:grpSp>
          <p:nvGrpSpPr>
            <p:cNvPr id="4" name="Group 7"/>
            <p:cNvGrpSpPr>
              <a:grpSpLocks/>
            </p:cNvGrpSpPr>
            <p:nvPr/>
          </p:nvGrpSpPr>
          <p:grpSpPr bwMode="auto">
            <a:xfrm>
              <a:off x="656" y="1632"/>
              <a:ext cx="4696" cy="288"/>
              <a:chOff x="656" y="1632"/>
              <a:chExt cx="4696" cy="288"/>
            </a:xfrm>
          </p:grpSpPr>
          <p:sp>
            <p:nvSpPr>
              <p:cNvPr id="38935" name="Text Box 8"/>
              <p:cNvSpPr txBox="1">
                <a:spLocks noChangeArrowheads="1"/>
              </p:cNvSpPr>
              <p:nvPr/>
            </p:nvSpPr>
            <p:spPr bwMode="auto">
              <a:xfrm>
                <a:off x="656" y="1632"/>
                <a:ext cx="1516" cy="288"/>
              </a:xfrm>
              <a:prstGeom prst="rect">
                <a:avLst/>
              </a:prstGeom>
              <a:noFill/>
              <a:ln w="9525">
                <a:noFill/>
                <a:miter lim="800000"/>
                <a:headEnd/>
                <a:tailEnd/>
              </a:ln>
            </p:spPr>
            <p:txBody>
              <a:bodyPr wrap="none">
                <a:spAutoFit/>
              </a:bodyPr>
              <a:lstStyle/>
              <a:p>
                <a:pPr algn="ctr">
                  <a:defRPr/>
                </a:pPr>
                <a:r>
                  <a:rPr lang="en-US" sz="2400">
                    <a:solidFill>
                      <a:srgbClr val="000000"/>
                    </a:solidFill>
                  </a:rPr>
                  <a:t>Soluble Proteins</a:t>
                </a:r>
              </a:p>
            </p:txBody>
          </p:sp>
          <p:sp>
            <p:nvSpPr>
              <p:cNvPr id="38936" name="Text Box 9"/>
              <p:cNvSpPr txBox="1">
                <a:spLocks noChangeArrowheads="1"/>
              </p:cNvSpPr>
              <p:nvPr/>
            </p:nvSpPr>
            <p:spPr bwMode="auto">
              <a:xfrm>
                <a:off x="3708" y="1632"/>
                <a:ext cx="1644" cy="288"/>
              </a:xfrm>
              <a:prstGeom prst="rect">
                <a:avLst/>
              </a:prstGeom>
              <a:noFill/>
              <a:ln w="9525">
                <a:noFill/>
                <a:miter lim="800000"/>
                <a:headEnd/>
                <a:tailEnd/>
              </a:ln>
            </p:spPr>
            <p:txBody>
              <a:bodyPr wrap="none">
                <a:spAutoFit/>
              </a:bodyPr>
              <a:lstStyle/>
              <a:p>
                <a:pPr algn="ctr">
                  <a:defRPr/>
                </a:pPr>
                <a:r>
                  <a:rPr lang="en-US" sz="2400">
                    <a:solidFill>
                      <a:srgbClr val="000000"/>
                    </a:solidFill>
                  </a:rPr>
                  <a:t>Insoluble Proteins</a:t>
                </a:r>
              </a:p>
            </p:txBody>
          </p:sp>
        </p:grpSp>
      </p:grpSp>
      <p:grpSp>
        <p:nvGrpSpPr>
          <p:cNvPr id="5" name="Group 10"/>
          <p:cNvGrpSpPr>
            <a:grpSpLocks/>
          </p:cNvGrpSpPr>
          <p:nvPr/>
        </p:nvGrpSpPr>
        <p:grpSpPr bwMode="auto">
          <a:xfrm>
            <a:off x="1608138" y="3122614"/>
            <a:ext cx="8770938" cy="1851025"/>
            <a:chOff x="53" y="1919"/>
            <a:chExt cx="5525" cy="1166"/>
          </a:xfrm>
        </p:grpSpPr>
        <p:sp>
          <p:nvSpPr>
            <p:cNvPr id="38927" name="Line 11"/>
            <p:cNvSpPr>
              <a:spLocks noChangeShapeType="1"/>
            </p:cNvSpPr>
            <p:nvPr/>
          </p:nvSpPr>
          <p:spPr bwMode="auto">
            <a:xfrm>
              <a:off x="4571" y="1919"/>
              <a:ext cx="0" cy="386"/>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8" name="Text Box 12"/>
            <p:cNvSpPr txBox="1">
              <a:spLocks noChangeArrowheads="1"/>
            </p:cNvSpPr>
            <p:nvPr/>
          </p:nvSpPr>
          <p:spPr bwMode="auto">
            <a:xfrm>
              <a:off x="3552" y="2329"/>
              <a:ext cx="2026" cy="756"/>
            </a:xfrm>
            <a:prstGeom prst="rect">
              <a:avLst/>
            </a:prstGeom>
            <a:noFill/>
            <a:ln w="38100">
              <a:noFill/>
              <a:miter lim="800000"/>
              <a:headEnd/>
              <a:tailEnd/>
            </a:ln>
          </p:spPr>
          <p:txBody>
            <a:bodyPr wrap="none">
              <a:spAutoFit/>
            </a:bodyPr>
            <a:lstStyle/>
            <a:p>
              <a:pPr algn="ctr">
                <a:defRPr/>
              </a:pPr>
              <a:r>
                <a:rPr lang="en-US" sz="2400">
                  <a:solidFill>
                    <a:srgbClr val="000000"/>
                  </a:solidFill>
                </a:rPr>
                <a:t>Density Centrifugation</a:t>
              </a:r>
              <a:br>
                <a:rPr lang="en-US" sz="2400">
                  <a:solidFill>
                    <a:srgbClr val="000000"/>
                  </a:solidFill>
                </a:rPr>
              </a:br>
              <a:br>
                <a:rPr lang="en-US" sz="2400">
                  <a:solidFill>
                    <a:srgbClr val="000000"/>
                  </a:solidFill>
                </a:rPr>
              </a:br>
              <a:r>
                <a:rPr lang="en-US" sz="2400">
                  <a:solidFill>
                    <a:srgbClr val="0000CC"/>
                  </a:solidFill>
                </a:rPr>
                <a:t>10 Fractions</a:t>
              </a:r>
            </a:p>
          </p:txBody>
        </p:sp>
        <p:sp>
          <p:nvSpPr>
            <p:cNvPr id="38929" name="Line 13"/>
            <p:cNvSpPr>
              <a:spLocks noChangeShapeType="1"/>
            </p:cNvSpPr>
            <p:nvPr/>
          </p:nvSpPr>
          <p:spPr bwMode="auto">
            <a:xfrm>
              <a:off x="1401" y="1920"/>
              <a:ext cx="768" cy="384"/>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0" name="Line 14"/>
            <p:cNvSpPr>
              <a:spLocks noChangeShapeType="1"/>
            </p:cNvSpPr>
            <p:nvPr/>
          </p:nvSpPr>
          <p:spPr bwMode="auto">
            <a:xfrm flipH="1">
              <a:off x="633" y="1920"/>
              <a:ext cx="768" cy="384"/>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1" name="Text Box 15"/>
            <p:cNvSpPr txBox="1">
              <a:spLocks noChangeArrowheads="1"/>
            </p:cNvSpPr>
            <p:nvPr/>
          </p:nvSpPr>
          <p:spPr bwMode="auto">
            <a:xfrm>
              <a:off x="53" y="2329"/>
              <a:ext cx="1184" cy="756"/>
            </a:xfrm>
            <a:prstGeom prst="rect">
              <a:avLst/>
            </a:prstGeom>
            <a:noFill/>
            <a:ln w="9525">
              <a:noFill/>
              <a:miter lim="800000"/>
              <a:headEnd/>
              <a:tailEnd/>
            </a:ln>
          </p:spPr>
          <p:txBody>
            <a:bodyPr wrap="none">
              <a:spAutoFit/>
            </a:bodyPr>
            <a:lstStyle/>
            <a:p>
              <a:pPr algn="ctr">
                <a:defRPr/>
              </a:pPr>
              <a:r>
                <a:rPr lang="en-US" sz="2400">
                  <a:solidFill>
                    <a:srgbClr val="000000"/>
                  </a:solidFill>
                </a:rPr>
                <a:t>Reversed</a:t>
              </a:r>
              <a:br>
                <a:rPr lang="en-US" sz="2400">
                  <a:solidFill>
                    <a:srgbClr val="000000"/>
                  </a:solidFill>
                </a:rPr>
              </a:br>
              <a:r>
                <a:rPr lang="en-US" sz="2400">
                  <a:solidFill>
                    <a:srgbClr val="000000"/>
                  </a:solidFill>
                </a:rPr>
                <a:t>Phase</a:t>
              </a:r>
              <a:br>
                <a:rPr lang="en-US" sz="2400">
                  <a:solidFill>
                    <a:srgbClr val="000000"/>
                  </a:solidFill>
                </a:rPr>
              </a:br>
              <a:r>
                <a:rPr lang="en-US" sz="2400">
                  <a:solidFill>
                    <a:srgbClr val="0000CC"/>
                  </a:solidFill>
                </a:rPr>
                <a:t>10 Fractions</a:t>
              </a:r>
            </a:p>
          </p:txBody>
        </p:sp>
        <p:sp>
          <p:nvSpPr>
            <p:cNvPr id="38932" name="Text Box 16"/>
            <p:cNvSpPr txBox="1">
              <a:spLocks noChangeArrowheads="1"/>
            </p:cNvSpPr>
            <p:nvPr/>
          </p:nvSpPr>
          <p:spPr bwMode="auto">
            <a:xfrm>
              <a:off x="1596" y="2328"/>
              <a:ext cx="1076" cy="756"/>
            </a:xfrm>
            <a:prstGeom prst="rect">
              <a:avLst/>
            </a:prstGeom>
            <a:noFill/>
            <a:ln w="9525">
              <a:noFill/>
              <a:miter lim="800000"/>
              <a:headEnd/>
              <a:tailEnd/>
            </a:ln>
          </p:spPr>
          <p:txBody>
            <a:bodyPr wrap="none">
              <a:spAutoFit/>
            </a:bodyPr>
            <a:lstStyle/>
            <a:p>
              <a:pPr algn="ctr">
                <a:defRPr/>
              </a:pPr>
              <a:r>
                <a:rPr lang="en-US" sz="2400">
                  <a:solidFill>
                    <a:srgbClr val="000000"/>
                  </a:solidFill>
                </a:rPr>
                <a:t>(NH</a:t>
              </a:r>
              <a:r>
                <a:rPr lang="en-US" sz="2400" baseline="-25000">
                  <a:solidFill>
                    <a:srgbClr val="000000"/>
                  </a:solidFill>
                </a:rPr>
                <a:t>4</a:t>
              </a:r>
              <a:r>
                <a:rPr lang="en-US" sz="2400">
                  <a:solidFill>
                    <a:srgbClr val="000000"/>
                  </a:solidFill>
                </a:rPr>
                <a:t>)</a:t>
              </a:r>
              <a:r>
                <a:rPr lang="en-US" sz="2400" baseline="-25000">
                  <a:solidFill>
                    <a:srgbClr val="000000"/>
                  </a:solidFill>
                </a:rPr>
                <a:t>2</a:t>
              </a:r>
              <a:r>
                <a:rPr lang="en-US" sz="2400">
                  <a:solidFill>
                    <a:srgbClr val="000000"/>
                  </a:solidFill>
                </a:rPr>
                <a:t>SO</a:t>
              </a:r>
              <a:r>
                <a:rPr lang="en-US" sz="2400" baseline="-25000">
                  <a:solidFill>
                    <a:srgbClr val="000000"/>
                  </a:solidFill>
                </a:rPr>
                <a:t>4</a:t>
              </a:r>
              <a:br>
                <a:rPr lang="en-US" sz="2400" baseline="-25000">
                  <a:solidFill>
                    <a:srgbClr val="000000"/>
                  </a:solidFill>
                </a:rPr>
              </a:br>
              <a:r>
                <a:rPr lang="en-US" sz="2400">
                  <a:solidFill>
                    <a:srgbClr val="000000"/>
                  </a:solidFill>
                </a:rPr>
                <a:t>Cuts</a:t>
              </a:r>
              <a:br>
                <a:rPr lang="en-US" sz="2400">
                  <a:solidFill>
                    <a:srgbClr val="000000"/>
                  </a:solidFill>
                </a:rPr>
              </a:br>
              <a:r>
                <a:rPr lang="en-US" sz="2400">
                  <a:solidFill>
                    <a:srgbClr val="0000CC"/>
                  </a:solidFill>
                </a:rPr>
                <a:t>8 Fractions</a:t>
              </a:r>
              <a:endParaRPr lang="en-US" sz="2400" baseline="-25000">
                <a:solidFill>
                  <a:srgbClr val="000000"/>
                </a:solidFill>
              </a:endParaRPr>
            </a:p>
          </p:txBody>
        </p:sp>
      </p:grpSp>
      <p:grpSp>
        <p:nvGrpSpPr>
          <p:cNvPr id="6" name="Group 17"/>
          <p:cNvGrpSpPr>
            <a:grpSpLocks/>
          </p:cNvGrpSpPr>
          <p:nvPr/>
        </p:nvGrpSpPr>
        <p:grpSpPr bwMode="auto">
          <a:xfrm>
            <a:off x="1614488" y="4953000"/>
            <a:ext cx="8170862" cy="914400"/>
            <a:chOff x="57" y="3072"/>
            <a:chExt cx="5147" cy="576"/>
          </a:xfrm>
        </p:grpSpPr>
        <p:sp>
          <p:nvSpPr>
            <p:cNvPr id="38921" name="Line 18"/>
            <p:cNvSpPr>
              <a:spLocks noChangeShapeType="1"/>
            </p:cNvSpPr>
            <p:nvPr/>
          </p:nvSpPr>
          <p:spPr bwMode="auto">
            <a:xfrm>
              <a:off x="2169"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2" name="Line 19"/>
            <p:cNvSpPr>
              <a:spLocks noChangeShapeType="1"/>
            </p:cNvSpPr>
            <p:nvPr/>
          </p:nvSpPr>
          <p:spPr bwMode="auto">
            <a:xfrm>
              <a:off x="633"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3" name="Line 20"/>
            <p:cNvSpPr>
              <a:spLocks noChangeShapeType="1"/>
            </p:cNvSpPr>
            <p:nvPr/>
          </p:nvSpPr>
          <p:spPr bwMode="auto">
            <a:xfrm>
              <a:off x="4569"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4" name="Text Box 21"/>
            <p:cNvSpPr txBox="1">
              <a:spLocks noChangeArrowheads="1"/>
            </p:cNvSpPr>
            <p:nvPr/>
          </p:nvSpPr>
          <p:spPr bwMode="auto">
            <a:xfrm>
              <a:off x="57" y="3360"/>
              <a:ext cx="1151" cy="288"/>
            </a:xfrm>
            <a:prstGeom prst="rect">
              <a:avLst/>
            </a:prstGeom>
            <a:noFill/>
            <a:ln w="38100">
              <a:noFill/>
              <a:miter lim="800000"/>
              <a:headEnd/>
              <a:tailEnd/>
            </a:ln>
          </p:spPr>
          <p:txBody>
            <a:bodyPr wrap="none">
              <a:spAutoFit/>
            </a:bodyPr>
            <a:lstStyle/>
            <a:p>
              <a:pPr>
                <a:defRPr/>
              </a:pPr>
              <a:r>
                <a:rPr lang="en-US" sz="2400">
                  <a:solidFill>
                    <a:srgbClr val="006600"/>
                  </a:solidFill>
                </a:rPr>
                <a:t>10 MudPITs</a:t>
              </a:r>
            </a:p>
          </p:txBody>
        </p:sp>
        <p:sp>
          <p:nvSpPr>
            <p:cNvPr id="38925" name="Text Box 22"/>
            <p:cNvSpPr txBox="1">
              <a:spLocks noChangeArrowheads="1"/>
            </p:cNvSpPr>
            <p:nvPr/>
          </p:nvSpPr>
          <p:spPr bwMode="auto">
            <a:xfrm>
              <a:off x="1641" y="3360"/>
              <a:ext cx="1044" cy="288"/>
            </a:xfrm>
            <a:prstGeom prst="rect">
              <a:avLst/>
            </a:prstGeom>
            <a:noFill/>
            <a:ln w="38100">
              <a:noFill/>
              <a:miter lim="800000"/>
              <a:headEnd/>
              <a:tailEnd/>
            </a:ln>
          </p:spPr>
          <p:txBody>
            <a:bodyPr wrap="none">
              <a:spAutoFit/>
            </a:bodyPr>
            <a:lstStyle/>
            <a:p>
              <a:pPr>
                <a:defRPr/>
              </a:pPr>
              <a:r>
                <a:rPr lang="en-US" sz="2400">
                  <a:solidFill>
                    <a:srgbClr val="006600"/>
                  </a:solidFill>
                </a:rPr>
                <a:t>8 MudPITs</a:t>
              </a:r>
            </a:p>
          </p:txBody>
        </p:sp>
        <p:sp>
          <p:nvSpPr>
            <p:cNvPr id="38926" name="Text Box 23"/>
            <p:cNvSpPr txBox="1">
              <a:spLocks noChangeArrowheads="1"/>
            </p:cNvSpPr>
            <p:nvPr/>
          </p:nvSpPr>
          <p:spPr bwMode="auto">
            <a:xfrm>
              <a:off x="4053" y="3360"/>
              <a:ext cx="1151" cy="288"/>
            </a:xfrm>
            <a:prstGeom prst="rect">
              <a:avLst/>
            </a:prstGeom>
            <a:noFill/>
            <a:ln w="38100">
              <a:noFill/>
              <a:miter lim="800000"/>
              <a:headEnd/>
              <a:tailEnd/>
            </a:ln>
          </p:spPr>
          <p:txBody>
            <a:bodyPr wrap="none">
              <a:spAutoFit/>
            </a:bodyPr>
            <a:lstStyle/>
            <a:p>
              <a:pPr>
                <a:defRPr/>
              </a:pPr>
              <a:r>
                <a:rPr lang="en-US" sz="2400">
                  <a:solidFill>
                    <a:srgbClr val="006600"/>
                  </a:solidFill>
                </a:rPr>
                <a:t>10 MudPITs</a:t>
              </a:r>
            </a:p>
          </p:txBody>
        </p:sp>
      </p:grpSp>
      <p:sp>
        <p:nvSpPr>
          <p:cNvPr id="184344" name="Text Box 24"/>
          <p:cNvSpPr txBox="1">
            <a:spLocks noChangeArrowheads="1"/>
          </p:cNvSpPr>
          <p:nvPr/>
        </p:nvSpPr>
        <p:spPr bwMode="auto">
          <a:xfrm>
            <a:off x="1828800" y="5959476"/>
            <a:ext cx="8382000" cy="830263"/>
          </a:xfrm>
          <a:prstGeom prst="rect">
            <a:avLst/>
          </a:prstGeom>
          <a:noFill/>
          <a:ln w="9525">
            <a:noFill/>
            <a:miter lim="800000"/>
            <a:headEnd/>
            <a:tailEnd/>
          </a:ln>
        </p:spPr>
        <p:txBody>
          <a:bodyPr>
            <a:spAutoFit/>
          </a:bodyPr>
          <a:lstStyle/>
          <a:p>
            <a:pPr algn="ctr">
              <a:defRPr/>
            </a:pPr>
            <a:r>
              <a:rPr lang="en-US" sz="2400">
                <a:solidFill>
                  <a:srgbClr val="000000"/>
                </a:solidFill>
              </a:rPr>
              <a:t>&gt;6,000,000 MS/MS Spectra, 67,047 Unique Peptide Identifications, and 6,779 Unique Protein Identifications</a:t>
            </a:r>
          </a:p>
        </p:txBody>
      </p:sp>
      <p:sp>
        <p:nvSpPr>
          <p:cNvPr id="184345" name="Text Box 25"/>
          <p:cNvSpPr txBox="1">
            <a:spLocks noChangeArrowheads="1"/>
          </p:cNvSpPr>
          <p:nvPr/>
        </p:nvSpPr>
        <p:spPr bwMode="auto">
          <a:xfrm>
            <a:off x="2438400" y="2819400"/>
            <a:ext cx="7315200" cy="1797050"/>
          </a:xfrm>
          <a:prstGeom prst="rect">
            <a:avLst/>
          </a:prstGeom>
          <a:solidFill>
            <a:schemeClr val="tx1"/>
          </a:solidFill>
          <a:ln w="57150">
            <a:solidFill>
              <a:srgbClr val="CC0000"/>
            </a:solidFill>
            <a:miter lim="800000"/>
            <a:headEnd/>
            <a:tailEnd/>
          </a:ln>
        </p:spPr>
        <p:txBody>
          <a:bodyPr>
            <a:spAutoFit/>
          </a:bodyPr>
          <a:lstStyle/>
          <a:p>
            <a:pPr algn="ctr">
              <a:spcBef>
                <a:spcPct val="50000"/>
              </a:spcBef>
              <a:defRPr/>
            </a:pPr>
            <a:r>
              <a:rPr lang="en-US" sz="3600">
                <a:solidFill>
                  <a:srgbClr val="CC0000"/>
                </a:solidFill>
              </a:rPr>
              <a:t>0 Proteins Identified that are Known to be Involved in the Insulin / IGF-1 Signaling Pathway</a:t>
            </a:r>
          </a:p>
        </p:txBody>
      </p:sp>
      <p:pic>
        <p:nvPicPr>
          <p:cNvPr id="82952" name="Picture 26"/>
          <p:cNvPicPr>
            <a:picLocks noChangeAspect="1" noChangeArrowheads="1"/>
          </p:cNvPicPr>
          <p:nvPr/>
        </p:nvPicPr>
        <p:blipFill>
          <a:blip r:embed="rId2" cstate="print"/>
          <a:srcRect/>
          <a:stretch>
            <a:fillRect/>
          </a:stretch>
        </p:blipFill>
        <p:spPr bwMode="auto">
          <a:xfrm>
            <a:off x="5243513" y="1092200"/>
            <a:ext cx="2057400" cy="1270000"/>
          </a:xfrm>
          <a:prstGeom prst="rect">
            <a:avLst/>
          </a:prstGeom>
          <a:noFill/>
          <a:ln w="9525">
            <a:noFill/>
            <a:miter lim="800000"/>
            <a:headEnd/>
            <a:tailEnd/>
          </a:ln>
        </p:spPr>
      </p:pic>
      <p:sp>
        <p:nvSpPr>
          <p:cNvPr id="82946" name="Rectangle 2"/>
          <p:cNvSpPr>
            <a:spLocks noGrp="1" noChangeArrowheads="1"/>
          </p:cNvSpPr>
          <p:nvPr>
            <p:ph type="title"/>
          </p:nvPr>
        </p:nvSpPr>
        <p:spPr>
          <a:xfrm>
            <a:off x="1905000" y="76200"/>
            <a:ext cx="8305800" cy="914400"/>
          </a:xfrm>
          <a:solidFill>
            <a:schemeClr val="tx1"/>
          </a:solidFill>
          <a:ln>
            <a:solidFill>
              <a:srgbClr val="000000"/>
            </a:solidFill>
          </a:ln>
          <a:effectLst>
            <a:outerShdw blurRad="50800" dist="38100" dir="2700000" algn="tl" rotWithShape="0">
              <a:prstClr val="black">
                <a:alpha val="40000"/>
              </a:prstClr>
            </a:outerShdw>
          </a:effectLst>
        </p:spPr>
        <p:txBody>
          <a:bodyPr/>
          <a:lstStyle/>
          <a:p>
            <a:pPr eaLnBrk="1" hangingPunct="1"/>
            <a:r>
              <a:rPr lang="en-US" sz="2800" dirty="0">
                <a:solidFill>
                  <a:srgbClr val="000000"/>
                </a:solidFill>
                <a:latin typeface="Calibri" pitchFamily="34" charset="0"/>
                <a:cs typeface="Calibri" pitchFamily="34" charset="0"/>
              </a:rPr>
              <a:t>Fractionation to Improve the Coverage of Proteins Involved in Insulin / IGF-1 Signaling</a:t>
            </a:r>
          </a:p>
        </p:txBody>
      </p:sp>
    </p:spTree>
    <p:extLst>
      <p:ext uri="{BB962C8B-B14F-4D97-AF65-F5344CB8AC3E}">
        <p14:creationId xmlns:p14="http://schemas.microsoft.com/office/powerpoint/2010/main" val="91896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4" grpId="0"/>
      <p:bldP spid="18434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Mass Spectrometry Data Acquisition Strategies Used in Proteomics </a:t>
            </a:r>
            <a:endParaRPr lang="en-US" sz="3200" u="sng" dirty="0"/>
          </a:p>
        </p:txBody>
      </p:sp>
      <p:sp>
        <p:nvSpPr>
          <p:cNvPr id="7" name="TextBox 6"/>
          <p:cNvSpPr txBox="1"/>
          <p:nvPr/>
        </p:nvSpPr>
        <p:spPr>
          <a:xfrm>
            <a:off x="1646858" y="1230746"/>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 Dependent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Acquisition (DDA)</a:t>
            </a:r>
          </a:p>
        </p:txBody>
      </p:sp>
      <p:sp>
        <p:nvSpPr>
          <p:cNvPr id="36" name="TextBox 35"/>
          <p:cNvSpPr txBox="1"/>
          <p:nvPr/>
        </p:nvSpPr>
        <p:spPr>
          <a:xfrm>
            <a:off x="1633920"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Identification</a:t>
            </a:r>
          </a:p>
        </p:txBody>
      </p:sp>
      <p:sp>
        <p:nvSpPr>
          <p:cNvPr id="43" name="Down Arrow 42"/>
          <p:cNvSpPr/>
          <p:nvPr/>
        </p:nvSpPr>
        <p:spPr>
          <a:xfrm>
            <a:off x="2718201"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4" name="Group 63"/>
          <p:cNvGrpSpPr/>
          <p:nvPr/>
        </p:nvGrpSpPr>
        <p:grpSpPr>
          <a:xfrm>
            <a:off x="1924898" y="3353206"/>
            <a:ext cx="1697033" cy="1798205"/>
            <a:chOff x="444500" y="3665071"/>
            <a:chExt cx="1765300" cy="1870542"/>
          </a:xfrm>
        </p:grpSpPr>
        <p:pic>
          <p:nvPicPr>
            <p:cNvPr id="54" name="Picture 53" descr="Screen Shot 2015-05-30 at 12.37.5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4532313"/>
              <a:ext cx="1765300" cy="1003300"/>
            </a:xfrm>
            <a:prstGeom prst="rect">
              <a:avLst/>
            </a:prstGeom>
          </p:spPr>
        </p:pic>
        <p:grpSp>
          <p:nvGrpSpPr>
            <p:cNvPr id="16" name="Group 15"/>
            <p:cNvGrpSpPr/>
            <p:nvPr/>
          </p:nvGrpSpPr>
          <p:grpSpPr>
            <a:xfrm>
              <a:off x="527050" y="3665071"/>
              <a:ext cx="1600200" cy="843427"/>
              <a:chOff x="388471" y="3895915"/>
              <a:chExt cx="1600200" cy="843427"/>
            </a:xfrm>
          </p:grpSpPr>
          <p:sp>
            <p:nvSpPr>
              <p:cNvPr id="12" name="Rectangle 11"/>
              <p:cNvSpPr/>
              <p:nvPr/>
            </p:nvSpPr>
            <p:spPr>
              <a:xfrm>
                <a:off x="1226671" y="3895915"/>
                <a:ext cx="182880" cy="146304"/>
              </a:xfrm>
              <a:prstGeom prst="rect">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ok Antiqua"/>
                  <a:ea typeface="+mn-ea"/>
                  <a:cs typeface="+mn-cs"/>
                </a:endParaRPr>
              </a:p>
            </p:txBody>
          </p:sp>
          <p:cxnSp>
            <p:nvCxnSpPr>
              <p:cNvPr id="15" name="Straight Connector 14"/>
              <p:cNvCxnSpPr/>
              <p:nvPr/>
            </p:nvCxnSpPr>
            <p:spPr>
              <a:xfrm flipH="1">
                <a:off x="388471" y="4053542"/>
                <a:ext cx="838200" cy="685800"/>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a:xfrm>
                <a:off x="1425387" y="4053542"/>
                <a:ext cx="563284" cy="673102"/>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grpSp>
        <p:sp>
          <p:nvSpPr>
            <p:cNvPr id="60" name="TextBox 59"/>
            <p:cNvSpPr txBox="1"/>
            <p:nvPr/>
          </p:nvSpPr>
          <p:spPr>
            <a:xfrm>
              <a:off x="843845"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r="69971"/>
          <a:stretch/>
        </p:blipFill>
        <p:spPr>
          <a:xfrm>
            <a:off x="1572318" y="1973375"/>
            <a:ext cx="2639688" cy="1767661"/>
          </a:xfrm>
          <a:prstGeom prst="rect">
            <a:avLst/>
          </a:prstGeom>
        </p:spPr>
      </p:pic>
      <p:sp>
        <p:nvSpPr>
          <p:cNvPr id="68" name="TextBox 67"/>
          <p:cNvSpPr txBox="1"/>
          <p:nvPr/>
        </p:nvSpPr>
        <p:spPr>
          <a:xfrm>
            <a:off x="1633920"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Database Searching</a:t>
            </a:r>
          </a:p>
        </p:txBody>
      </p:sp>
      <p:grpSp>
        <p:nvGrpSpPr>
          <p:cNvPr id="3" name="Group 2">
            <a:extLst>
              <a:ext uri="{FF2B5EF4-FFF2-40B4-BE49-F238E27FC236}">
                <a16:creationId xmlns:a16="http://schemas.microsoft.com/office/drawing/2014/main" id="{0143C613-10E2-402A-956C-ACAC4889F554}"/>
              </a:ext>
            </a:extLst>
          </p:cNvPr>
          <p:cNvGrpSpPr/>
          <p:nvPr/>
        </p:nvGrpSpPr>
        <p:grpSpPr>
          <a:xfrm>
            <a:off x="7971875" y="1219201"/>
            <a:ext cx="2772393" cy="5352449"/>
            <a:chOff x="6257374" y="1219200"/>
            <a:chExt cx="2772393" cy="5352449"/>
          </a:xfrm>
        </p:grpSpPr>
        <p:sp>
          <p:nvSpPr>
            <p:cNvPr id="6" name="TextBox 5"/>
            <p:cNvSpPr txBox="1"/>
            <p:nvPr/>
          </p:nvSpPr>
          <p:spPr>
            <a:xfrm>
              <a:off x="6290765" y="1219200"/>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Parallel Reaction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Monitoring (PRM)</a:t>
              </a:r>
            </a:p>
          </p:txBody>
        </p:sp>
        <p:sp>
          <p:nvSpPr>
            <p:cNvPr id="37" name="TextBox 36"/>
            <p:cNvSpPr txBox="1"/>
            <p:nvPr/>
          </p:nvSpPr>
          <p:spPr>
            <a:xfrm>
              <a:off x="6380435"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Quantification</a:t>
              </a:r>
            </a:p>
          </p:txBody>
        </p:sp>
        <p:sp>
          <p:nvSpPr>
            <p:cNvPr id="45" name="Down Arrow 44"/>
            <p:cNvSpPr/>
            <p:nvPr/>
          </p:nvSpPr>
          <p:spPr>
            <a:xfrm>
              <a:off x="7464716"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5" name="Group 64"/>
            <p:cNvGrpSpPr/>
            <p:nvPr/>
          </p:nvGrpSpPr>
          <p:grpSpPr>
            <a:xfrm>
              <a:off x="6772815" y="2173972"/>
              <a:ext cx="1742816" cy="2946916"/>
              <a:chOff x="6885164" y="2438400"/>
              <a:chExt cx="1812925" cy="3065463"/>
            </a:xfrm>
          </p:grpSpPr>
          <p:pic>
            <p:nvPicPr>
              <p:cNvPr id="52" name="Picture 51" descr="Screen Shot 2015-05-30 at 12.37.21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5164" y="4532313"/>
                <a:ext cx="1812925" cy="971550"/>
              </a:xfrm>
              <a:prstGeom prst="rect">
                <a:avLst/>
              </a:prstGeom>
            </p:spPr>
          </p:pic>
          <p:grpSp>
            <p:nvGrpSpPr>
              <p:cNvPr id="20" name="Group 19"/>
              <p:cNvGrpSpPr/>
              <p:nvPr/>
            </p:nvGrpSpPr>
            <p:grpSpPr>
              <a:xfrm>
                <a:off x="6953426" y="2438400"/>
                <a:ext cx="1676400" cy="2209800"/>
                <a:chOff x="6959200" y="2590800"/>
                <a:chExt cx="1676400" cy="2209800"/>
              </a:xfrm>
            </p:grpSpPr>
            <p:sp>
              <p:nvSpPr>
                <p:cNvPr id="18" name="Rectangle 17"/>
                <p:cNvSpPr/>
                <p:nvPr/>
              </p:nvSpPr>
              <p:spPr>
                <a:xfrm>
                  <a:off x="7774541" y="2590800"/>
                  <a:ext cx="45719" cy="1828800"/>
                </a:xfrm>
                <a:prstGeom prst="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 Antiqua"/>
                    <a:ea typeface="+mn-ea"/>
                    <a:cs typeface="+mn-cs"/>
                  </a:endParaRPr>
                </a:p>
              </p:txBody>
            </p:sp>
            <p:sp>
              <p:nvSpPr>
                <p:cNvPr id="19" name="Trapezoid 18"/>
                <p:cNvSpPr/>
                <p:nvPr/>
              </p:nvSpPr>
              <p:spPr>
                <a:xfrm>
                  <a:off x="6959200" y="4419600"/>
                  <a:ext cx="1676400" cy="381000"/>
                </a:xfrm>
                <a:prstGeom prst="trapezoid">
                  <a:avLst>
                    <a:gd name="adj" fmla="val 214361"/>
                  </a:avLst>
                </a:prstGeom>
                <a:gradFill flip="none" rotWithShape="1">
                  <a:gsLst>
                    <a:gs pos="0">
                      <a:srgbClr val="FF0000">
                        <a:alpha val="43000"/>
                      </a:srgbClr>
                    </a:gs>
                    <a:gs pos="100000">
                      <a:srgbClr val="FFFFFF">
                        <a:alpha val="43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 Antiqua"/>
                    <a:ea typeface="+mn-ea"/>
                    <a:cs typeface="+mn-cs"/>
                  </a:endParaRPr>
                </a:p>
              </p:txBody>
            </p:sp>
          </p:grpSp>
          <p:sp>
            <p:nvSpPr>
              <p:cNvPr id="63" name="TextBox 62"/>
              <p:cNvSpPr txBox="1"/>
              <p:nvPr/>
            </p:nvSpPr>
            <p:spPr>
              <a:xfrm>
                <a:off x="7308321"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7374" y="1963118"/>
              <a:ext cx="2557393" cy="1777918"/>
            </a:xfrm>
            <a:prstGeom prst="rect">
              <a:avLst/>
            </a:prstGeom>
          </p:spPr>
        </p:pic>
        <p:sp>
          <p:nvSpPr>
            <p:cNvPr id="69" name="TextBox 68"/>
            <p:cNvSpPr txBox="1"/>
            <p:nvPr/>
          </p:nvSpPr>
          <p:spPr>
            <a:xfrm>
              <a:off x="6380435"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Targeted Analysis</a:t>
              </a:r>
            </a:p>
          </p:txBody>
        </p:sp>
        <p:grpSp>
          <p:nvGrpSpPr>
            <p:cNvPr id="48" name="Group 47"/>
            <p:cNvGrpSpPr/>
            <p:nvPr/>
          </p:nvGrpSpPr>
          <p:grpSpPr>
            <a:xfrm>
              <a:off x="7967586" y="2512486"/>
              <a:ext cx="1062181" cy="351615"/>
              <a:chOff x="8067675" y="5682726"/>
              <a:chExt cx="1104910" cy="365760"/>
            </a:xfrm>
          </p:grpSpPr>
          <p:cxnSp>
            <p:nvCxnSpPr>
              <p:cNvPr id="49" name="Straight Arrow Connector 48"/>
              <p:cNvCxnSpPr/>
              <p:nvPr/>
            </p:nvCxnSpPr>
            <p:spPr>
              <a:xfrm>
                <a:off x="8067675" y="5682726"/>
                <a:ext cx="0" cy="36576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168757" y="5728153"/>
                <a:ext cx="1003828" cy="2561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F81BD"/>
                    </a:solidFill>
                    <a:effectLst/>
                    <a:uLnTx/>
                    <a:uFillTx/>
                    <a:latin typeface="Book Antiqua"/>
                    <a:ea typeface="+mn-ea"/>
                    <a:cs typeface="Corbel"/>
                  </a:rPr>
                  <a:t>Cycle time</a:t>
                </a:r>
              </a:p>
            </p:txBody>
          </p:sp>
        </p:grpSp>
      </p:grpSp>
      <p:pic>
        <p:nvPicPr>
          <p:cNvPr id="31" name="Picture 30">
            <a:extLst>
              <a:ext uri="{FF2B5EF4-FFF2-40B4-BE49-F238E27FC236}">
                <a16:creationId xmlns:a16="http://schemas.microsoft.com/office/drawing/2014/main" id="{CCB517C7-D29B-4B94-A8D7-019EF4869546}"/>
              </a:ext>
            </a:extLst>
          </p:cNvPr>
          <p:cNvPicPr>
            <a:picLocks noChangeAspect="1"/>
          </p:cNvPicPr>
          <p:nvPr/>
        </p:nvPicPr>
        <p:blipFill>
          <a:blip r:embed="rId7"/>
          <a:stretch>
            <a:fillRect/>
          </a:stretch>
        </p:blipFill>
        <p:spPr>
          <a:xfrm>
            <a:off x="1834785" y="1538998"/>
            <a:ext cx="2114754" cy="3384358"/>
          </a:xfrm>
          <a:prstGeom prst="rect">
            <a:avLst/>
          </a:prstGeom>
          <a:solidFill>
            <a:schemeClr val="bg1"/>
          </a:solidFill>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D4DA86A5-B8DB-4D77-8388-460E7BD015B8}"/>
              </a:ext>
            </a:extLst>
          </p:cNvPr>
          <p:cNvPicPr>
            <a:picLocks noChangeAspect="1"/>
          </p:cNvPicPr>
          <p:nvPr/>
        </p:nvPicPr>
        <p:blipFill>
          <a:blip r:embed="rId8"/>
          <a:stretch>
            <a:fillRect/>
          </a:stretch>
        </p:blipFill>
        <p:spPr>
          <a:xfrm>
            <a:off x="8194438" y="1947841"/>
            <a:ext cx="2112264" cy="120432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685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5" name="Straight Arrow Connector 254">
            <a:extLst>
              <a:ext uri="{FF2B5EF4-FFF2-40B4-BE49-F238E27FC236}">
                <a16:creationId xmlns:a16="http://schemas.microsoft.com/office/drawing/2014/main" id="{31874BC0-67B3-4BC1-8513-14A5B2C46FD3}"/>
              </a:ext>
            </a:extLst>
          </p:cNvPr>
          <p:cNvCxnSpPr>
            <a:cxnSpLocks/>
          </p:cNvCxnSpPr>
          <p:nvPr/>
        </p:nvCxnSpPr>
        <p:spPr>
          <a:xfrm>
            <a:off x="2485208" y="5361067"/>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33F0CF3-6800-412A-8AF7-F37A3E57002E}"/>
              </a:ext>
            </a:extLst>
          </p:cNvPr>
          <p:cNvCxnSpPr>
            <a:cxnSpLocks/>
          </p:cNvCxnSpPr>
          <p:nvPr/>
        </p:nvCxnSpPr>
        <p:spPr>
          <a:xfrm>
            <a:off x="2485208" y="5101925"/>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17B9D81F-4ADA-4281-ABC8-258D3D7B71C4}"/>
              </a:ext>
            </a:extLst>
          </p:cNvPr>
          <p:cNvCxnSpPr>
            <a:cxnSpLocks/>
          </p:cNvCxnSpPr>
          <p:nvPr/>
        </p:nvCxnSpPr>
        <p:spPr>
          <a:xfrm>
            <a:off x="2485208" y="5257357"/>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3E9CECEC-3852-420F-A4E0-B32393290193}"/>
              </a:ext>
            </a:extLst>
          </p:cNvPr>
          <p:cNvCxnSpPr>
            <a:cxnSpLocks/>
          </p:cNvCxnSpPr>
          <p:nvPr/>
        </p:nvCxnSpPr>
        <p:spPr>
          <a:xfrm>
            <a:off x="2485208" y="5406726"/>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97D2C38F-BA77-4376-97BE-4F901BEB0293}"/>
              </a:ext>
            </a:extLst>
          </p:cNvPr>
          <p:cNvCxnSpPr>
            <a:cxnSpLocks/>
          </p:cNvCxnSpPr>
          <p:nvPr/>
        </p:nvCxnSpPr>
        <p:spPr>
          <a:xfrm>
            <a:off x="2485208" y="5562158"/>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15E7B5AD-D980-489F-AC63-66BA95BEDB7E}"/>
              </a:ext>
            </a:extLst>
          </p:cNvPr>
          <p:cNvCxnSpPr>
            <a:cxnSpLocks/>
          </p:cNvCxnSpPr>
          <p:nvPr/>
        </p:nvCxnSpPr>
        <p:spPr>
          <a:xfrm>
            <a:off x="2501396" y="1350034"/>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AE18962C-2F2B-4495-BFD8-5530C83039D9}"/>
              </a:ext>
            </a:extLst>
          </p:cNvPr>
          <p:cNvCxnSpPr>
            <a:cxnSpLocks/>
          </p:cNvCxnSpPr>
          <p:nvPr/>
        </p:nvCxnSpPr>
        <p:spPr>
          <a:xfrm>
            <a:off x="2501396" y="1090892"/>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3821D9EC-D842-418B-B902-A21B739E98A9}"/>
              </a:ext>
            </a:extLst>
          </p:cNvPr>
          <p:cNvCxnSpPr>
            <a:cxnSpLocks/>
          </p:cNvCxnSpPr>
          <p:nvPr/>
        </p:nvCxnSpPr>
        <p:spPr>
          <a:xfrm>
            <a:off x="2501396" y="1246324"/>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68E244E7-B522-45D1-BC95-040B4318AB12}"/>
              </a:ext>
            </a:extLst>
          </p:cNvPr>
          <p:cNvCxnSpPr>
            <a:cxnSpLocks/>
          </p:cNvCxnSpPr>
          <p:nvPr/>
        </p:nvCxnSpPr>
        <p:spPr>
          <a:xfrm>
            <a:off x="2501396" y="1395693"/>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E7CDE3CD-8828-4C4F-BAE9-F3BDC5CED8B0}"/>
              </a:ext>
            </a:extLst>
          </p:cNvPr>
          <p:cNvCxnSpPr>
            <a:cxnSpLocks/>
          </p:cNvCxnSpPr>
          <p:nvPr/>
        </p:nvCxnSpPr>
        <p:spPr>
          <a:xfrm>
            <a:off x="2501396" y="1551125"/>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5726383" y="1177368"/>
            <a:ext cx="1549807" cy="0"/>
          </a:xfrm>
          <a:prstGeom prst="straightConnector1">
            <a:avLst/>
          </a:prstGeom>
          <a:ln w="25400">
            <a:solidFill>
              <a:srgbClr val="D6651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5726383" y="1329768"/>
            <a:ext cx="1549807" cy="0"/>
          </a:xfrm>
          <a:prstGeom prst="straightConnector1">
            <a:avLst/>
          </a:prstGeom>
          <a:ln w="25400">
            <a:solidFill>
              <a:srgbClr val="9C101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5726383" y="1482168"/>
            <a:ext cx="1549807" cy="0"/>
          </a:xfrm>
          <a:prstGeom prst="straightConnector1">
            <a:avLst/>
          </a:prstGeom>
          <a:ln w="25400">
            <a:solidFill>
              <a:srgbClr val="8C24E7"/>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5726383" y="1634568"/>
            <a:ext cx="1549807" cy="0"/>
          </a:xfrm>
          <a:prstGeom prst="straightConnector1">
            <a:avLst/>
          </a:prstGeom>
          <a:ln w="25400">
            <a:solidFill>
              <a:srgbClr val="0000FF"/>
            </a:solidFill>
            <a:round/>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485208" y="4600689"/>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40" name="Rectangle 39"/>
          <p:cNvSpPr/>
          <p:nvPr/>
        </p:nvSpPr>
        <p:spPr>
          <a:xfrm>
            <a:off x="2485208" y="5741263"/>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71" name="Group 70"/>
          <p:cNvGrpSpPr/>
          <p:nvPr/>
        </p:nvGrpSpPr>
        <p:grpSpPr>
          <a:xfrm>
            <a:off x="4474669" y="4600689"/>
            <a:ext cx="1032733" cy="1520766"/>
            <a:chOff x="2320067" y="1116824"/>
            <a:chExt cx="2040063" cy="1520766"/>
          </a:xfrm>
        </p:grpSpPr>
        <p:sp>
          <p:nvSpPr>
            <p:cNvPr id="41" name="Rectangle 40"/>
            <p:cNvSpPr/>
            <p:nvPr/>
          </p:nvSpPr>
          <p:spPr>
            <a:xfrm>
              <a:off x="2473102" y="1116824"/>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42" name="Rectangle 41"/>
            <p:cNvSpPr/>
            <p:nvPr/>
          </p:nvSpPr>
          <p:spPr>
            <a:xfrm>
              <a:off x="2473102" y="2257398"/>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61" name="Straight Arrow Connector 60"/>
            <p:cNvCxnSpPr/>
            <p:nvPr/>
          </p:nvCxnSpPr>
          <p:spPr>
            <a:xfrm>
              <a:off x="2523706" y="2087516"/>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518114" y="1678481"/>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518114" y="1786638"/>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2518114" y="1955498"/>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2518114" y="1570324"/>
              <a:ext cx="1836424" cy="0"/>
            </a:xfrm>
            <a:prstGeom prst="straightConnector1">
              <a:avLst/>
            </a:prstGeom>
            <a:ln w="254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320067" y="1570324"/>
              <a:ext cx="198046" cy="216313"/>
            </a:xfrm>
            <a:prstGeom prst="line">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320067" y="1678481"/>
              <a:ext cx="198046" cy="1081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320067" y="1786637"/>
              <a:ext cx="198046"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2320067" y="1786637"/>
              <a:ext cx="198046" cy="1688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2320067" y="1786636"/>
              <a:ext cx="198046" cy="3008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23706" y="2181357"/>
              <a:ext cx="1836424"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8114" y="1725130"/>
              <a:ext cx="1836424" cy="0"/>
            </a:xfrm>
            <a:prstGeom prst="straightConnector1">
              <a:avLst/>
            </a:prstGeom>
            <a:ln w="25400">
              <a:solidFill>
                <a:srgbClr val="D6651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518114" y="1877207"/>
              <a:ext cx="1836424" cy="0"/>
            </a:xfrm>
            <a:prstGeom prst="straightConnector1">
              <a:avLst/>
            </a:prstGeom>
            <a:ln w="25400">
              <a:solidFill>
                <a:srgbClr val="9C101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518114" y="2029283"/>
              <a:ext cx="1836424" cy="0"/>
            </a:xfrm>
            <a:prstGeom prst="straightConnector1">
              <a:avLst/>
            </a:prstGeom>
            <a:ln w="25400">
              <a:solidFill>
                <a:srgbClr val="8C24E7"/>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518114" y="1573053"/>
              <a:ext cx="1836424"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2320067" y="1573053"/>
              <a:ext cx="198046" cy="304153"/>
            </a:xfrm>
            <a:prstGeom prst="line">
              <a:avLst/>
            </a:prstGeom>
            <a:ln w="25400">
              <a:solidFill>
                <a:srgbClr val="00868C"/>
              </a:solidFill>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320067" y="1725130"/>
              <a:ext cx="198046" cy="152076"/>
            </a:xfrm>
            <a:prstGeom prst="line">
              <a:avLst/>
            </a:prstGeom>
            <a:ln w="2540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320067" y="1877206"/>
              <a:ext cx="198046" cy="1"/>
            </a:xfrm>
            <a:prstGeom prst="line">
              <a:avLst/>
            </a:prstGeom>
            <a:ln w="2540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2320067" y="1877204"/>
              <a:ext cx="198046" cy="152076"/>
            </a:xfrm>
            <a:prstGeom prst="line">
              <a:avLst/>
            </a:prstGeom>
            <a:ln w="2540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2320067" y="1877202"/>
              <a:ext cx="198046" cy="304155"/>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9801" y="4605943"/>
            <a:ext cx="2092284" cy="1325416"/>
          </a:xfrm>
          <a:prstGeom prst="rect">
            <a:avLst/>
          </a:prstGeom>
        </p:spPr>
      </p:pic>
      <p:sp>
        <p:nvSpPr>
          <p:cNvPr id="73" name="Rectangle 72"/>
          <p:cNvSpPr/>
          <p:nvPr/>
        </p:nvSpPr>
        <p:spPr>
          <a:xfrm>
            <a:off x="2501396" y="564827"/>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4" name="Rectangle 73"/>
          <p:cNvSpPr/>
          <p:nvPr/>
        </p:nvSpPr>
        <p:spPr>
          <a:xfrm>
            <a:off x="2501396" y="1707827"/>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7" name="Rectangle 76"/>
          <p:cNvSpPr/>
          <p:nvPr/>
        </p:nvSpPr>
        <p:spPr>
          <a:xfrm>
            <a:off x="5828389" y="567768"/>
            <a:ext cx="12192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8" name="Rectangle 77"/>
          <p:cNvSpPr/>
          <p:nvPr/>
        </p:nvSpPr>
        <p:spPr>
          <a:xfrm>
            <a:off x="5828389" y="1710768"/>
            <a:ext cx="12192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136" name="Group 135"/>
          <p:cNvGrpSpPr/>
          <p:nvPr/>
        </p:nvGrpSpPr>
        <p:grpSpPr>
          <a:xfrm>
            <a:off x="4482597" y="564827"/>
            <a:ext cx="1038163" cy="1524000"/>
            <a:chOff x="2490014" y="4788074"/>
            <a:chExt cx="2031593" cy="1524000"/>
          </a:xfrm>
        </p:grpSpPr>
        <p:sp>
          <p:nvSpPr>
            <p:cNvPr id="75" name="Rectangle 74"/>
            <p:cNvSpPr/>
            <p:nvPr/>
          </p:nvSpPr>
          <p:spPr>
            <a:xfrm>
              <a:off x="2642414" y="4788074"/>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6" name="Rectangle 75"/>
            <p:cNvSpPr/>
            <p:nvPr/>
          </p:nvSpPr>
          <p:spPr>
            <a:xfrm>
              <a:off x="2642414" y="5931074"/>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84" name="Straight Arrow Connector 83"/>
            <p:cNvCxnSpPr/>
            <p:nvPr/>
          </p:nvCxnSpPr>
          <p:spPr>
            <a:xfrm>
              <a:off x="2692807" y="5854871"/>
              <a:ext cx="1828800"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687238" y="5397674"/>
              <a:ext cx="1828800" cy="0"/>
            </a:xfrm>
            <a:prstGeom prst="straightConnector1">
              <a:avLst/>
            </a:prstGeom>
            <a:ln w="25400">
              <a:solidFill>
                <a:srgbClr val="D6651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687238" y="5550074"/>
              <a:ext cx="1828800" cy="0"/>
            </a:xfrm>
            <a:prstGeom prst="straightConnector1">
              <a:avLst/>
            </a:prstGeom>
            <a:ln w="25400">
              <a:solidFill>
                <a:srgbClr val="9C101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2687238" y="5702474"/>
              <a:ext cx="1828800" cy="0"/>
            </a:xfrm>
            <a:prstGeom prst="straightConnector1">
              <a:avLst/>
            </a:prstGeom>
            <a:ln w="25400">
              <a:solidFill>
                <a:srgbClr val="8C24E7"/>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687238" y="5245274"/>
              <a:ext cx="1828800"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2490014" y="5245274"/>
              <a:ext cx="197224" cy="304800"/>
            </a:xfrm>
            <a:prstGeom prst="line">
              <a:avLst/>
            </a:prstGeom>
            <a:ln w="25400">
              <a:solidFill>
                <a:srgbClr val="00868C"/>
              </a:solidFill>
              <a:roun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2490014" y="5397674"/>
              <a:ext cx="197224" cy="152400"/>
            </a:xfrm>
            <a:prstGeom prst="line">
              <a:avLst/>
            </a:prstGeom>
            <a:ln w="2540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490014" y="5550073"/>
              <a:ext cx="197224" cy="1"/>
            </a:xfrm>
            <a:prstGeom prst="line">
              <a:avLst/>
            </a:prstGeom>
            <a:ln w="2540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2490014" y="5550072"/>
              <a:ext cx="197224" cy="152400"/>
            </a:xfrm>
            <a:prstGeom prst="line">
              <a:avLst/>
            </a:prstGeom>
            <a:ln w="2540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2490014" y="5550070"/>
              <a:ext cx="197224" cy="304801"/>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94" name="Straight Arrow Connector 93"/>
          <p:cNvCxnSpPr/>
          <p:nvPr/>
        </p:nvCxnSpPr>
        <p:spPr>
          <a:xfrm>
            <a:off x="5726383" y="1024968"/>
            <a:ext cx="1549807"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rot="16200000">
            <a:off x="1676893" y="5030804"/>
            <a:ext cx="1137891" cy="584775"/>
          </a:xfrm>
          <a:prstGeom prst="rect">
            <a:avLst/>
          </a:prstGeom>
          <a:noFill/>
        </p:spPr>
        <p:txBody>
          <a:bodyPr wrap="square" rtlCol="0">
            <a:spAutoFit/>
          </a:bodyPr>
          <a:lstStyle/>
          <a:p>
            <a:pPr algn="ctr" fontAlgn="auto">
              <a:spcBef>
                <a:spcPts val="0"/>
              </a:spcBef>
              <a:spcAft>
                <a:spcPts val="0"/>
              </a:spcAft>
            </a:pPr>
            <a:r>
              <a:rPr lang="en-US" sz="3200" dirty="0">
                <a:solidFill>
                  <a:prstClr val="black"/>
                </a:solidFill>
                <a:latin typeface="Book Antiqua"/>
              </a:rPr>
              <a:t>PRM</a:t>
            </a:r>
          </a:p>
        </p:txBody>
      </p:sp>
      <p:sp>
        <p:nvSpPr>
          <p:cNvPr id="188" name="TextBox 187"/>
          <p:cNvSpPr txBox="1"/>
          <p:nvPr/>
        </p:nvSpPr>
        <p:spPr>
          <a:xfrm rot="16200000">
            <a:off x="1672919" y="1028597"/>
            <a:ext cx="1060974" cy="584775"/>
          </a:xfrm>
          <a:prstGeom prst="rect">
            <a:avLst/>
          </a:prstGeom>
          <a:noFill/>
        </p:spPr>
        <p:txBody>
          <a:bodyPr wrap="square" rtlCol="0">
            <a:spAutoFit/>
          </a:bodyPr>
          <a:lstStyle/>
          <a:p>
            <a:pPr algn="ctr" fontAlgn="auto">
              <a:spcBef>
                <a:spcPts val="0"/>
              </a:spcBef>
              <a:spcAft>
                <a:spcPts val="0"/>
              </a:spcAft>
            </a:pPr>
            <a:r>
              <a:rPr lang="en-US" sz="3200" dirty="0">
                <a:solidFill>
                  <a:prstClr val="black"/>
                </a:solidFill>
                <a:latin typeface="Book Antiqua"/>
              </a:rPr>
              <a:t>SRM</a:t>
            </a:r>
          </a:p>
        </p:txBody>
      </p:sp>
      <p:sp>
        <p:nvSpPr>
          <p:cNvPr id="247" name="Rectangle 246"/>
          <p:cNvSpPr/>
          <p:nvPr/>
        </p:nvSpPr>
        <p:spPr>
          <a:xfrm>
            <a:off x="182790" y="1269997"/>
            <a:ext cx="3633849" cy="4352299"/>
          </a:xfrm>
          <a:prstGeom prst="rect">
            <a:avLst/>
          </a:prstGeom>
          <a:solidFill>
            <a:schemeClr val="bg1"/>
          </a:solidFill>
          <a:ln cmpd="sng">
            <a:solidFill>
              <a:schemeClr val="tx1"/>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cxnSp>
        <p:nvCxnSpPr>
          <p:cNvPr id="259" name="Peak3SRM"/>
          <p:cNvCxnSpPr/>
          <p:nvPr/>
        </p:nvCxnSpPr>
        <p:spPr>
          <a:xfrm>
            <a:off x="1988326" y="2080916"/>
            <a:ext cx="0" cy="1086756"/>
          </a:xfrm>
          <a:prstGeom prst="line">
            <a:avLst/>
          </a:prstGeom>
          <a:ln w="5715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257" name="Peak1SRM"/>
          <p:cNvCxnSpPr/>
          <p:nvPr/>
        </p:nvCxnSpPr>
        <p:spPr>
          <a:xfrm>
            <a:off x="655534" y="2407294"/>
            <a:ext cx="0" cy="760379"/>
          </a:xfrm>
          <a:prstGeom prst="line">
            <a:avLst/>
          </a:prstGeom>
          <a:ln w="57150">
            <a:solidFill>
              <a:srgbClr val="00868C"/>
            </a:solidFill>
          </a:ln>
        </p:spPr>
        <p:style>
          <a:lnRef idx="1">
            <a:schemeClr val="accent1"/>
          </a:lnRef>
          <a:fillRef idx="0">
            <a:schemeClr val="accent1"/>
          </a:fillRef>
          <a:effectRef idx="0">
            <a:schemeClr val="accent1"/>
          </a:effectRef>
          <a:fontRef idx="minor">
            <a:schemeClr val="tx1"/>
          </a:fontRef>
        </p:style>
      </p:cxnSp>
      <p:sp>
        <p:nvSpPr>
          <p:cNvPr id="95" name="Isosceles Triangle 94"/>
          <p:cNvSpPr/>
          <p:nvPr/>
        </p:nvSpPr>
        <p:spPr>
          <a:xfrm rot="5400000">
            <a:off x="7354203" y="1118430"/>
            <a:ext cx="762000" cy="4572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252" name="Peak4SRM"/>
          <p:cNvCxnSpPr/>
          <p:nvPr/>
        </p:nvCxnSpPr>
        <p:spPr>
          <a:xfrm>
            <a:off x="2654722" y="2520800"/>
            <a:ext cx="0" cy="646873"/>
          </a:xfrm>
          <a:prstGeom prst="line">
            <a:avLst/>
          </a:prstGeom>
          <a:ln w="5715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261" name="Peak2SRM"/>
          <p:cNvCxnSpPr/>
          <p:nvPr/>
        </p:nvCxnSpPr>
        <p:spPr>
          <a:xfrm>
            <a:off x="1321930" y="1783578"/>
            <a:ext cx="0" cy="1384095"/>
          </a:xfrm>
          <a:prstGeom prst="line">
            <a:avLst/>
          </a:prstGeom>
          <a:ln w="57150">
            <a:solidFill>
              <a:srgbClr val="D66510"/>
            </a:solidFill>
          </a:ln>
        </p:spPr>
        <p:style>
          <a:lnRef idx="1">
            <a:schemeClr val="accent1"/>
          </a:lnRef>
          <a:fillRef idx="0">
            <a:schemeClr val="accent1"/>
          </a:fillRef>
          <a:effectRef idx="0">
            <a:schemeClr val="accent1"/>
          </a:effectRef>
          <a:fontRef idx="minor">
            <a:schemeClr val="tx1"/>
          </a:fontRef>
        </p:style>
      </p:cxnSp>
      <p:sp>
        <p:nvSpPr>
          <p:cNvPr id="249" name="Rectangle 248"/>
          <p:cNvSpPr/>
          <p:nvPr/>
        </p:nvSpPr>
        <p:spPr>
          <a:xfrm>
            <a:off x="8070124" y="128170"/>
            <a:ext cx="3886200" cy="25907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253" name="Peak5SRM"/>
          <p:cNvCxnSpPr/>
          <p:nvPr/>
        </p:nvCxnSpPr>
        <p:spPr>
          <a:xfrm>
            <a:off x="3321119" y="2643986"/>
            <a:ext cx="0" cy="52368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26227" y="3141806"/>
            <a:ext cx="3124200" cy="0"/>
            <a:chOff x="381000" y="5186776"/>
            <a:chExt cx="3124200" cy="0"/>
          </a:xfrm>
        </p:grpSpPr>
        <p:cxnSp>
          <p:nvCxnSpPr>
            <p:cNvPr id="264" name="Straight Connector 263"/>
            <p:cNvCxnSpPr/>
            <p:nvPr/>
          </p:nvCxnSpPr>
          <p:spPr>
            <a:xfrm>
              <a:off x="1713792"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381000"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2380188"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047396"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3046585"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ExtractionWindows"/>
          <p:cNvGrpSpPr/>
          <p:nvPr/>
        </p:nvGrpSpPr>
        <p:grpSpPr>
          <a:xfrm>
            <a:off x="495406" y="3773805"/>
            <a:ext cx="2895962" cy="1697081"/>
            <a:chOff x="418216" y="1613718"/>
            <a:chExt cx="2895962" cy="1697081"/>
          </a:xfrm>
        </p:grpSpPr>
        <p:sp>
          <p:nvSpPr>
            <p:cNvPr id="195" name="Rectangle 194"/>
            <p:cNvSpPr/>
            <p:nvPr/>
          </p:nvSpPr>
          <p:spPr>
            <a:xfrm>
              <a:off x="418216"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31" name="Rectangle 30"/>
            <p:cNvSpPr/>
            <p:nvPr/>
          </p:nvSpPr>
          <p:spPr>
            <a:xfrm>
              <a:off x="1091069"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6" name="Rectangle 195"/>
            <p:cNvSpPr/>
            <p:nvPr/>
          </p:nvSpPr>
          <p:spPr>
            <a:xfrm>
              <a:off x="1560685"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7" name="Rectangle 196"/>
            <p:cNvSpPr/>
            <p:nvPr/>
          </p:nvSpPr>
          <p:spPr>
            <a:xfrm>
              <a:off x="2094084"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8" name="Rectangle 197"/>
            <p:cNvSpPr/>
            <p:nvPr/>
          </p:nvSpPr>
          <p:spPr>
            <a:xfrm>
              <a:off x="3218574"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3" name="DIATarget"/>
          <p:cNvGrpSpPr/>
          <p:nvPr/>
        </p:nvGrpSpPr>
        <p:grpSpPr>
          <a:xfrm>
            <a:off x="543208" y="4074725"/>
            <a:ext cx="2800358" cy="1384095"/>
            <a:chOff x="466018" y="1914638"/>
            <a:chExt cx="2800358" cy="1384095"/>
          </a:xfrm>
        </p:grpSpPr>
        <p:cxnSp>
          <p:nvCxnSpPr>
            <p:cNvPr id="137" name="Peak1DIA"/>
            <p:cNvCxnSpPr/>
            <p:nvPr/>
          </p:nvCxnSpPr>
          <p:spPr>
            <a:xfrm>
              <a:off x="466018" y="2538354"/>
              <a:ext cx="0" cy="760379"/>
            </a:xfrm>
            <a:prstGeom prst="line">
              <a:avLst/>
            </a:prstGeom>
            <a:ln w="57150">
              <a:solidFill>
                <a:srgbClr val="00868C"/>
              </a:solidFill>
            </a:ln>
          </p:spPr>
          <p:style>
            <a:lnRef idx="1">
              <a:schemeClr val="accent1"/>
            </a:lnRef>
            <a:fillRef idx="0">
              <a:schemeClr val="accent1"/>
            </a:fillRef>
            <a:effectRef idx="0">
              <a:schemeClr val="accent1"/>
            </a:effectRef>
            <a:fontRef idx="minor">
              <a:schemeClr val="tx1"/>
            </a:fontRef>
          </p:style>
        </p:cxnSp>
        <p:cxnSp>
          <p:nvCxnSpPr>
            <p:cNvPr id="138" name="Peak2DIA"/>
            <p:cNvCxnSpPr/>
            <p:nvPr/>
          </p:nvCxnSpPr>
          <p:spPr>
            <a:xfrm>
              <a:off x="1138871" y="1914638"/>
              <a:ext cx="0" cy="1384095"/>
            </a:xfrm>
            <a:prstGeom prst="line">
              <a:avLst/>
            </a:prstGeom>
            <a:ln w="5715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139" name="Peak3DIA"/>
            <p:cNvCxnSpPr/>
            <p:nvPr/>
          </p:nvCxnSpPr>
          <p:spPr>
            <a:xfrm>
              <a:off x="1608487" y="2211977"/>
              <a:ext cx="0" cy="1086756"/>
            </a:xfrm>
            <a:prstGeom prst="line">
              <a:avLst/>
            </a:prstGeom>
            <a:ln w="5715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140" name="Peak4DIA"/>
            <p:cNvCxnSpPr/>
            <p:nvPr/>
          </p:nvCxnSpPr>
          <p:spPr>
            <a:xfrm>
              <a:off x="2141886" y="2651860"/>
              <a:ext cx="0" cy="646873"/>
            </a:xfrm>
            <a:prstGeom prst="line">
              <a:avLst/>
            </a:prstGeom>
            <a:ln w="5715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141" name="Peak5DIA"/>
            <p:cNvCxnSpPr/>
            <p:nvPr/>
          </p:nvCxnSpPr>
          <p:spPr>
            <a:xfrm>
              <a:off x="3266376" y="2775047"/>
              <a:ext cx="0" cy="52368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31" name="DIALine"/>
          <p:cNvCxnSpPr/>
          <p:nvPr/>
        </p:nvCxnSpPr>
        <p:spPr>
          <a:xfrm>
            <a:off x="319028" y="5458819"/>
            <a:ext cx="336137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DIAInterfering"/>
          <p:cNvGrpSpPr/>
          <p:nvPr/>
        </p:nvGrpSpPr>
        <p:grpSpPr>
          <a:xfrm>
            <a:off x="458191" y="3912686"/>
            <a:ext cx="3029641" cy="1554996"/>
            <a:chOff x="381000" y="1752600"/>
            <a:chExt cx="3029641" cy="1554996"/>
          </a:xfrm>
        </p:grpSpPr>
        <p:cxnSp>
          <p:nvCxnSpPr>
            <p:cNvPr id="11" name="Straight Connector 10"/>
            <p:cNvCxnSpPr/>
            <p:nvPr/>
          </p:nvCxnSpPr>
          <p:spPr>
            <a:xfrm flipV="1">
              <a:off x="762000" y="2294863"/>
              <a:ext cx="0" cy="1012733"/>
            </a:xfrm>
            <a:prstGeom prst="line">
              <a:avLst/>
            </a:prstGeom>
            <a:ln w="38100"/>
          </p:spPr>
          <p:style>
            <a:lnRef idx="1">
              <a:schemeClr val="dk1"/>
            </a:lnRef>
            <a:fillRef idx="0">
              <a:schemeClr val="dk1"/>
            </a:fillRef>
            <a:effectRef idx="0">
              <a:schemeClr val="dk1"/>
            </a:effectRef>
            <a:fontRef idx="minor">
              <a:schemeClr val="tx1"/>
            </a:fontRef>
          </p:style>
        </p:cxnSp>
        <p:cxnSp>
          <p:nvCxnSpPr>
            <p:cNvPr id="154" name="Straight Connector 153"/>
            <p:cNvCxnSpPr/>
            <p:nvPr/>
          </p:nvCxnSpPr>
          <p:spPr>
            <a:xfrm flipV="1">
              <a:off x="990600" y="2764217"/>
              <a:ext cx="0" cy="543379"/>
            </a:xfrm>
            <a:prstGeom prst="line">
              <a:avLst/>
            </a:prstGeom>
            <a:ln w="38100"/>
          </p:spPr>
          <p:style>
            <a:lnRef idx="1">
              <a:schemeClr val="dk1"/>
            </a:lnRef>
            <a:fillRef idx="0">
              <a:schemeClr val="dk1"/>
            </a:fillRef>
            <a:effectRef idx="0">
              <a:schemeClr val="dk1"/>
            </a:effectRef>
            <a:fontRef idx="minor">
              <a:schemeClr val="tx1"/>
            </a:fontRef>
          </p:style>
        </p:cxnSp>
        <p:cxnSp>
          <p:nvCxnSpPr>
            <p:cNvPr id="156" name="Straight Connector 155"/>
            <p:cNvCxnSpPr/>
            <p:nvPr/>
          </p:nvCxnSpPr>
          <p:spPr>
            <a:xfrm flipV="1">
              <a:off x="1219200" y="2463956"/>
              <a:ext cx="0" cy="843640"/>
            </a:xfrm>
            <a:prstGeom prst="line">
              <a:avLst/>
            </a:prstGeom>
            <a:ln w="38100"/>
          </p:spPr>
          <p:style>
            <a:lnRef idx="1">
              <a:schemeClr val="dk1"/>
            </a:lnRef>
            <a:fillRef idx="0">
              <a:schemeClr val="dk1"/>
            </a:fillRef>
            <a:effectRef idx="0">
              <a:schemeClr val="dk1"/>
            </a:effectRef>
            <a:fontRef idx="minor">
              <a:schemeClr val="tx1"/>
            </a:fontRef>
          </p:style>
        </p:cxnSp>
        <p:cxnSp>
          <p:nvCxnSpPr>
            <p:cNvPr id="158" name="Straight Connector 157"/>
            <p:cNvCxnSpPr/>
            <p:nvPr/>
          </p:nvCxnSpPr>
          <p:spPr>
            <a:xfrm flipV="1">
              <a:off x="1371600" y="3221272"/>
              <a:ext cx="0" cy="86324"/>
            </a:xfrm>
            <a:prstGeom prst="line">
              <a:avLst/>
            </a:prstGeom>
            <a:ln w="38100"/>
          </p:spPr>
          <p:style>
            <a:lnRef idx="1">
              <a:schemeClr val="dk1"/>
            </a:lnRef>
            <a:fillRef idx="0">
              <a:schemeClr val="dk1"/>
            </a:fillRef>
            <a:effectRef idx="0">
              <a:schemeClr val="dk1"/>
            </a:effectRef>
            <a:fontRef idx="minor">
              <a:schemeClr val="tx1"/>
            </a:fontRef>
          </p:style>
        </p:cxnSp>
        <p:cxnSp>
          <p:nvCxnSpPr>
            <p:cNvPr id="160" name="Straight Connector 159"/>
            <p:cNvCxnSpPr/>
            <p:nvPr/>
          </p:nvCxnSpPr>
          <p:spPr>
            <a:xfrm flipV="1">
              <a:off x="1447800" y="1752600"/>
              <a:ext cx="0" cy="1554996"/>
            </a:xfrm>
            <a:prstGeom prst="line">
              <a:avLst/>
            </a:prstGeom>
            <a:ln w="38100"/>
          </p:spPr>
          <p:style>
            <a:lnRef idx="1">
              <a:schemeClr val="dk1"/>
            </a:lnRef>
            <a:fillRef idx="0">
              <a:schemeClr val="dk1"/>
            </a:fillRef>
            <a:effectRef idx="0">
              <a:schemeClr val="dk1"/>
            </a:effectRef>
            <a:fontRef idx="minor">
              <a:schemeClr val="tx1"/>
            </a:fontRef>
          </p:style>
        </p:cxnSp>
        <p:cxnSp>
          <p:nvCxnSpPr>
            <p:cNvPr id="162" name="Straight Connector 161"/>
            <p:cNvCxnSpPr/>
            <p:nvPr/>
          </p:nvCxnSpPr>
          <p:spPr>
            <a:xfrm flipV="1">
              <a:off x="1676400" y="2036387"/>
              <a:ext cx="0" cy="1271209"/>
            </a:xfrm>
            <a:prstGeom prst="line">
              <a:avLst/>
            </a:prstGeom>
            <a:ln w="38100"/>
          </p:spPr>
          <p:style>
            <a:lnRef idx="1">
              <a:schemeClr val="dk1"/>
            </a:lnRef>
            <a:fillRef idx="0">
              <a:schemeClr val="dk1"/>
            </a:fillRef>
            <a:effectRef idx="0">
              <a:schemeClr val="dk1"/>
            </a:effectRef>
            <a:fontRef idx="minor">
              <a:schemeClr val="tx1"/>
            </a:fontRef>
          </p:style>
        </p:cxnSp>
        <p:cxnSp>
          <p:nvCxnSpPr>
            <p:cNvPr id="164" name="Straight Connector 163"/>
            <p:cNvCxnSpPr/>
            <p:nvPr/>
          </p:nvCxnSpPr>
          <p:spPr>
            <a:xfrm flipV="1">
              <a:off x="1889129" y="2544018"/>
              <a:ext cx="0" cy="763578"/>
            </a:xfrm>
            <a:prstGeom prst="line">
              <a:avLst/>
            </a:prstGeom>
            <a:ln w="38100"/>
          </p:spPr>
          <p:style>
            <a:lnRef idx="1">
              <a:schemeClr val="dk1"/>
            </a:lnRef>
            <a:fillRef idx="0">
              <a:schemeClr val="dk1"/>
            </a:fillRef>
            <a:effectRef idx="0">
              <a:schemeClr val="dk1"/>
            </a:effectRef>
            <a:fontRef idx="minor">
              <a:schemeClr val="tx1"/>
            </a:fontRef>
          </p:style>
        </p:cxnSp>
        <p:cxnSp>
          <p:nvCxnSpPr>
            <p:cNvPr id="166" name="Straight Connector 165"/>
            <p:cNvCxnSpPr/>
            <p:nvPr/>
          </p:nvCxnSpPr>
          <p:spPr>
            <a:xfrm flipV="1">
              <a:off x="2380188" y="2950152"/>
              <a:ext cx="0" cy="357444"/>
            </a:xfrm>
            <a:prstGeom prst="line">
              <a:avLst/>
            </a:prstGeom>
            <a:ln w="38100"/>
          </p:spPr>
          <p:style>
            <a:lnRef idx="1">
              <a:schemeClr val="dk1"/>
            </a:lnRef>
            <a:fillRef idx="0">
              <a:schemeClr val="dk1"/>
            </a:fillRef>
            <a:effectRef idx="0">
              <a:schemeClr val="dk1"/>
            </a:effectRef>
            <a:fontRef idx="minor">
              <a:schemeClr val="tx1"/>
            </a:fontRef>
          </p:style>
        </p:cxnSp>
        <p:cxnSp>
          <p:nvCxnSpPr>
            <p:cNvPr id="168" name="Straight Connector 167"/>
            <p:cNvCxnSpPr/>
            <p:nvPr/>
          </p:nvCxnSpPr>
          <p:spPr>
            <a:xfrm flipV="1">
              <a:off x="2514600" y="2326813"/>
              <a:ext cx="0" cy="980783"/>
            </a:xfrm>
            <a:prstGeom prst="line">
              <a:avLst/>
            </a:prstGeom>
            <a:ln w="38100"/>
          </p:spPr>
          <p:style>
            <a:lnRef idx="1">
              <a:schemeClr val="dk1"/>
            </a:lnRef>
            <a:fillRef idx="0">
              <a:schemeClr val="dk1"/>
            </a:fillRef>
            <a:effectRef idx="0">
              <a:schemeClr val="dk1"/>
            </a:effectRef>
            <a:fontRef idx="minor">
              <a:schemeClr val="tx1"/>
            </a:fontRef>
          </p:style>
        </p:cxnSp>
        <p:cxnSp>
          <p:nvCxnSpPr>
            <p:cNvPr id="170" name="Straight Connector 169"/>
            <p:cNvCxnSpPr/>
            <p:nvPr/>
          </p:nvCxnSpPr>
          <p:spPr>
            <a:xfrm flipV="1">
              <a:off x="2877367" y="2817204"/>
              <a:ext cx="0" cy="490392"/>
            </a:xfrm>
            <a:prstGeom prst="line">
              <a:avLst/>
            </a:prstGeom>
            <a:ln w="38100"/>
          </p:spPr>
          <p:style>
            <a:lnRef idx="1">
              <a:schemeClr val="dk1"/>
            </a:lnRef>
            <a:fillRef idx="0">
              <a:schemeClr val="dk1"/>
            </a:fillRef>
            <a:effectRef idx="0">
              <a:schemeClr val="dk1"/>
            </a:effectRef>
            <a:fontRef idx="minor">
              <a:schemeClr val="tx1"/>
            </a:fontRef>
          </p:style>
        </p:cxnSp>
        <p:cxnSp>
          <p:nvCxnSpPr>
            <p:cNvPr id="172" name="Straight Connector 171"/>
            <p:cNvCxnSpPr/>
            <p:nvPr/>
          </p:nvCxnSpPr>
          <p:spPr>
            <a:xfrm flipV="1">
              <a:off x="3047402" y="1766504"/>
              <a:ext cx="0" cy="1541092"/>
            </a:xfrm>
            <a:prstGeom prst="line">
              <a:avLst/>
            </a:prstGeom>
            <a:ln w="38100"/>
          </p:spPr>
          <p:style>
            <a:lnRef idx="1">
              <a:schemeClr val="dk1"/>
            </a:lnRef>
            <a:fillRef idx="0">
              <a:schemeClr val="dk1"/>
            </a:fillRef>
            <a:effectRef idx="0">
              <a:schemeClr val="dk1"/>
            </a:effectRef>
            <a:fontRef idx="minor">
              <a:schemeClr val="tx1"/>
            </a:fontRef>
          </p:style>
        </p:cxnSp>
        <p:cxnSp>
          <p:nvCxnSpPr>
            <p:cNvPr id="174" name="Straight Connector 173"/>
            <p:cNvCxnSpPr/>
            <p:nvPr/>
          </p:nvCxnSpPr>
          <p:spPr>
            <a:xfrm flipV="1">
              <a:off x="3410641" y="3108931"/>
              <a:ext cx="0" cy="198665"/>
            </a:xfrm>
            <a:prstGeom prst="line">
              <a:avLst/>
            </a:prstGeom>
            <a:ln w="38100"/>
          </p:spPr>
          <p:style>
            <a:lnRef idx="1">
              <a:schemeClr val="dk1"/>
            </a:lnRef>
            <a:fillRef idx="0">
              <a:schemeClr val="dk1"/>
            </a:fillRef>
            <a:effectRef idx="0">
              <a:schemeClr val="dk1"/>
            </a:effectRef>
            <a:fontRef idx="minor">
              <a:schemeClr val="tx1"/>
            </a:fontRef>
          </p:style>
        </p:cxnSp>
        <p:cxnSp>
          <p:nvCxnSpPr>
            <p:cNvPr id="176" name="Straight Connector 175"/>
            <p:cNvCxnSpPr/>
            <p:nvPr/>
          </p:nvCxnSpPr>
          <p:spPr>
            <a:xfrm flipV="1">
              <a:off x="2700007" y="2027671"/>
              <a:ext cx="0" cy="1279925"/>
            </a:xfrm>
            <a:prstGeom prst="line">
              <a:avLst/>
            </a:prstGeom>
            <a:ln w="38100"/>
          </p:spPr>
          <p:style>
            <a:lnRef idx="1">
              <a:schemeClr val="dk1"/>
            </a:lnRef>
            <a:fillRef idx="0">
              <a:schemeClr val="dk1"/>
            </a:fillRef>
            <a:effectRef idx="0">
              <a:schemeClr val="dk1"/>
            </a:effectRef>
            <a:fontRef idx="minor">
              <a:schemeClr val="tx1"/>
            </a:fontRef>
          </p:style>
        </p:cxnSp>
        <p:cxnSp>
          <p:nvCxnSpPr>
            <p:cNvPr id="178" name="Straight Connector 177"/>
            <p:cNvCxnSpPr/>
            <p:nvPr/>
          </p:nvCxnSpPr>
          <p:spPr>
            <a:xfrm flipV="1">
              <a:off x="1943099" y="2425882"/>
              <a:ext cx="0" cy="881714"/>
            </a:xfrm>
            <a:prstGeom prst="line">
              <a:avLst/>
            </a:prstGeom>
            <a:ln w="38100"/>
          </p:spPr>
          <p:style>
            <a:lnRef idx="1">
              <a:schemeClr val="dk1"/>
            </a:lnRef>
            <a:fillRef idx="0">
              <a:schemeClr val="dk1"/>
            </a:fillRef>
            <a:effectRef idx="0">
              <a:schemeClr val="dk1"/>
            </a:effectRef>
            <a:fontRef idx="minor">
              <a:schemeClr val="tx1"/>
            </a:fontRef>
          </p:style>
        </p:cxnSp>
        <p:cxnSp>
          <p:nvCxnSpPr>
            <p:cNvPr id="180" name="Straight Connector 179"/>
            <p:cNvCxnSpPr/>
            <p:nvPr/>
          </p:nvCxnSpPr>
          <p:spPr>
            <a:xfrm flipV="1">
              <a:off x="2057400" y="3108931"/>
              <a:ext cx="0" cy="198665"/>
            </a:xfrm>
            <a:prstGeom prst="line">
              <a:avLst/>
            </a:prstGeom>
            <a:ln w="38100"/>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flipV="1">
              <a:off x="667498" y="2657523"/>
              <a:ext cx="0" cy="650073"/>
            </a:xfrm>
            <a:prstGeom prst="line">
              <a:avLst/>
            </a:prstGeom>
            <a:ln w="38100"/>
          </p:spPr>
          <p:style>
            <a:lnRef idx="1">
              <a:schemeClr val="dk1"/>
            </a:lnRef>
            <a:fillRef idx="0">
              <a:schemeClr val="dk1"/>
            </a:fillRef>
            <a:effectRef idx="0">
              <a:schemeClr val="dk1"/>
            </a:effectRef>
            <a:fontRef idx="minor">
              <a:schemeClr val="tx1"/>
            </a:fontRef>
          </p:style>
        </p:cxnSp>
        <p:cxnSp>
          <p:nvCxnSpPr>
            <p:cNvPr id="184" name="Straight Connector 183"/>
            <p:cNvCxnSpPr/>
            <p:nvPr/>
          </p:nvCxnSpPr>
          <p:spPr>
            <a:xfrm flipV="1">
              <a:off x="561292" y="3014165"/>
              <a:ext cx="0" cy="293431"/>
            </a:xfrm>
            <a:prstGeom prst="line">
              <a:avLst/>
            </a:prstGeom>
            <a:ln w="38100"/>
          </p:spPr>
          <p:style>
            <a:lnRef idx="1">
              <a:schemeClr val="dk1"/>
            </a:lnRef>
            <a:fillRef idx="0">
              <a:schemeClr val="dk1"/>
            </a:fillRef>
            <a:effectRef idx="0">
              <a:schemeClr val="dk1"/>
            </a:effectRef>
            <a:fontRef idx="minor">
              <a:schemeClr val="tx1"/>
            </a:fontRef>
          </p:style>
        </p:cxnSp>
        <p:cxnSp>
          <p:nvCxnSpPr>
            <p:cNvPr id="186" name="Straight Connector 185"/>
            <p:cNvCxnSpPr/>
            <p:nvPr/>
          </p:nvCxnSpPr>
          <p:spPr>
            <a:xfrm flipV="1">
              <a:off x="381000" y="2094771"/>
              <a:ext cx="0" cy="1212825"/>
            </a:xfrm>
            <a:prstGeom prst="line">
              <a:avLst/>
            </a:prstGeom>
            <a:ln w="38100"/>
          </p:spPr>
          <p:style>
            <a:lnRef idx="1">
              <a:schemeClr val="dk1"/>
            </a:lnRef>
            <a:fillRef idx="0">
              <a:schemeClr val="dk1"/>
            </a:fillRef>
            <a:effectRef idx="0">
              <a:schemeClr val="dk1"/>
            </a:effectRef>
            <a:fontRef idx="minor">
              <a:schemeClr val="tx1"/>
            </a:fontRef>
          </p:style>
        </p:cxnSp>
      </p:grpSp>
      <p:sp>
        <p:nvSpPr>
          <p:cNvPr id="34" name="TextBox 33"/>
          <p:cNvSpPr txBox="1"/>
          <p:nvPr/>
        </p:nvSpPr>
        <p:spPr>
          <a:xfrm>
            <a:off x="300544" y="1342509"/>
            <a:ext cx="3377418" cy="461665"/>
          </a:xfrm>
          <a:prstGeom prst="rect">
            <a:avLst/>
          </a:prstGeom>
          <a:noFill/>
        </p:spPr>
        <p:txBody>
          <a:bodyPr wrap="square" rtlCol="0">
            <a:spAutoFit/>
          </a:bodyPr>
          <a:lstStyle/>
          <a:p>
            <a:pPr algn="ctr" fontAlgn="auto">
              <a:spcBef>
                <a:spcPts val="0"/>
              </a:spcBef>
              <a:spcAft>
                <a:spcPts val="0"/>
              </a:spcAft>
            </a:pPr>
            <a:r>
              <a:rPr lang="en-US" sz="2400" dirty="0">
                <a:solidFill>
                  <a:prstClr val="black"/>
                </a:solidFill>
                <a:latin typeface="Book Antiqua"/>
              </a:rPr>
              <a:t>Targeted </a:t>
            </a:r>
            <a:r>
              <a:rPr lang="en-US" sz="2400" b="1" dirty="0">
                <a:solidFill>
                  <a:prstClr val="black"/>
                </a:solidFill>
                <a:latin typeface="Book Antiqua"/>
              </a:rPr>
              <a:t>Acquisition</a:t>
            </a:r>
          </a:p>
        </p:txBody>
      </p:sp>
      <p:sp>
        <p:nvSpPr>
          <p:cNvPr id="201" name="TextBox 200"/>
          <p:cNvSpPr txBox="1"/>
          <p:nvPr/>
        </p:nvSpPr>
        <p:spPr>
          <a:xfrm>
            <a:off x="399849" y="3254596"/>
            <a:ext cx="3202936" cy="461665"/>
          </a:xfrm>
          <a:prstGeom prst="rect">
            <a:avLst/>
          </a:prstGeom>
          <a:noFill/>
        </p:spPr>
        <p:txBody>
          <a:bodyPr wrap="square" rtlCol="0">
            <a:spAutoFit/>
          </a:bodyPr>
          <a:lstStyle/>
          <a:p>
            <a:pPr algn="ctr" fontAlgn="auto">
              <a:spcBef>
                <a:spcPts val="0"/>
              </a:spcBef>
              <a:spcAft>
                <a:spcPts val="0"/>
              </a:spcAft>
            </a:pPr>
            <a:r>
              <a:rPr lang="en-US" sz="2400" dirty="0">
                <a:solidFill>
                  <a:prstClr val="black"/>
                </a:solidFill>
                <a:latin typeface="Book Antiqua"/>
              </a:rPr>
              <a:t>Targeted </a:t>
            </a:r>
            <a:r>
              <a:rPr lang="en-US" sz="2400" b="1" dirty="0">
                <a:solidFill>
                  <a:prstClr val="black"/>
                </a:solidFill>
                <a:latin typeface="Book Antiqua"/>
              </a:rPr>
              <a:t>Extraction</a:t>
            </a:r>
          </a:p>
        </p:txBody>
      </p:sp>
      <p:sp>
        <p:nvSpPr>
          <p:cNvPr id="96" name="Freeform 95"/>
          <p:cNvSpPr/>
          <p:nvPr/>
        </p:nvSpPr>
        <p:spPr>
          <a:xfrm>
            <a:off x="8286844" y="2242518"/>
            <a:ext cx="936720" cy="19663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7" name="Freeform 96"/>
          <p:cNvSpPr/>
          <p:nvPr/>
        </p:nvSpPr>
        <p:spPr>
          <a:xfrm>
            <a:off x="9223564" y="1409708"/>
            <a:ext cx="450112" cy="83281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8" name="Freeform 97"/>
          <p:cNvSpPr/>
          <p:nvPr/>
        </p:nvSpPr>
        <p:spPr>
          <a:xfrm>
            <a:off x="9966767" y="463941"/>
            <a:ext cx="377121" cy="11356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9" name="Freeform 98"/>
          <p:cNvSpPr/>
          <p:nvPr/>
        </p:nvSpPr>
        <p:spPr>
          <a:xfrm>
            <a:off x="10343887" y="577502"/>
            <a:ext cx="364956" cy="8790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0" name="Freeform 99"/>
          <p:cNvSpPr/>
          <p:nvPr/>
        </p:nvSpPr>
        <p:spPr>
          <a:xfrm>
            <a:off x="10708844" y="1456338"/>
            <a:ext cx="377121" cy="821243"/>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01" name="Freeform 100"/>
          <p:cNvSpPr/>
          <p:nvPr/>
        </p:nvSpPr>
        <p:spPr>
          <a:xfrm>
            <a:off x="9673678" y="565334"/>
            <a:ext cx="291965" cy="8443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2" name="Freeform 101"/>
          <p:cNvSpPr/>
          <p:nvPr/>
        </p:nvSpPr>
        <p:spPr>
          <a:xfrm>
            <a:off x="11085964" y="2277340"/>
            <a:ext cx="851564" cy="12723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3" name="Freeform 102"/>
          <p:cNvSpPr/>
          <p:nvPr/>
        </p:nvSpPr>
        <p:spPr>
          <a:xfrm>
            <a:off x="8286844" y="2292109"/>
            <a:ext cx="936720" cy="1558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4" name="Freeform 103"/>
          <p:cNvSpPr/>
          <p:nvPr/>
        </p:nvSpPr>
        <p:spPr>
          <a:xfrm>
            <a:off x="9223564" y="1631971"/>
            <a:ext cx="450112" cy="66013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5" name="Freeform 104"/>
          <p:cNvSpPr/>
          <p:nvPr/>
        </p:nvSpPr>
        <p:spPr>
          <a:xfrm>
            <a:off x="9966767" y="882297"/>
            <a:ext cx="377121" cy="9001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6" name="Freeform 105"/>
          <p:cNvSpPr/>
          <p:nvPr/>
        </p:nvSpPr>
        <p:spPr>
          <a:xfrm>
            <a:off x="10343887" y="972311"/>
            <a:ext cx="364956" cy="69681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7" name="Freeform 106"/>
          <p:cNvSpPr/>
          <p:nvPr/>
        </p:nvSpPr>
        <p:spPr>
          <a:xfrm>
            <a:off x="10708844" y="1668932"/>
            <a:ext cx="377121" cy="65097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08" name="Freeform 107"/>
          <p:cNvSpPr/>
          <p:nvPr/>
        </p:nvSpPr>
        <p:spPr>
          <a:xfrm>
            <a:off x="9673678" y="962667"/>
            <a:ext cx="291965" cy="66930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9" name="Freeform 108"/>
          <p:cNvSpPr/>
          <p:nvPr/>
        </p:nvSpPr>
        <p:spPr>
          <a:xfrm>
            <a:off x="11085964" y="2319710"/>
            <a:ext cx="851564" cy="10085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0" name="Freeform 109"/>
          <p:cNvSpPr/>
          <p:nvPr/>
        </p:nvSpPr>
        <p:spPr>
          <a:xfrm>
            <a:off x="8286844" y="2354526"/>
            <a:ext cx="936720" cy="934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1" name="Freeform 110"/>
          <p:cNvSpPr/>
          <p:nvPr/>
        </p:nvSpPr>
        <p:spPr>
          <a:xfrm>
            <a:off x="9223564" y="1958748"/>
            <a:ext cx="450112" cy="39577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2" name="Freeform 111"/>
          <p:cNvSpPr/>
          <p:nvPr/>
        </p:nvSpPr>
        <p:spPr>
          <a:xfrm>
            <a:off x="9966767" y="1509288"/>
            <a:ext cx="377121" cy="539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3" name="Freeform 112"/>
          <p:cNvSpPr/>
          <p:nvPr/>
        </p:nvSpPr>
        <p:spPr>
          <a:xfrm>
            <a:off x="10343887" y="1563255"/>
            <a:ext cx="364956" cy="4177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4" name="Freeform 113"/>
          <p:cNvSpPr/>
          <p:nvPr/>
        </p:nvSpPr>
        <p:spPr>
          <a:xfrm>
            <a:off x="10708844" y="1980906"/>
            <a:ext cx="377121" cy="39028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15" name="Freeform 114"/>
          <p:cNvSpPr/>
          <p:nvPr/>
        </p:nvSpPr>
        <p:spPr>
          <a:xfrm>
            <a:off x="9673678" y="1557472"/>
            <a:ext cx="291965" cy="40127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6" name="Freeform 115"/>
          <p:cNvSpPr/>
          <p:nvPr/>
        </p:nvSpPr>
        <p:spPr>
          <a:xfrm>
            <a:off x="11085964" y="2371074"/>
            <a:ext cx="851564" cy="604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7" name="Freeform 116"/>
          <p:cNvSpPr/>
          <p:nvPr/>
        </p:nvSpPr>
        <p:spPr>
          <a:xfrm>
            <a:off x="8286844" y="2330903"/>
            <a:ext cx="936720" cy="10877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8" name="Freeform 117"/>
          <p:cNvSpPr/>
          <p:nvPr/>
        </p:nvSpPr>
        <p:spPr>
          <a:xfrm>
            <a:off x="9223564" y="1870208"/>
            <a:ext cx="450112" cy="46069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9" name="Freeform 118"/>
          <p:cNvSpPr/>
          <p:nvPr/>
        </p:nvSpPr>
        <p:spPr>
          <a:xfrm>
            <a:off x="9966767" y="1347030"/>
            <a:ext cx="377121" cy="6281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0" name="Freeform 119"/>
          <p:cNvSpPr/>
          <p:nvPr/>
        </p:nvSpPr>
        <p:spPr>
          <a:xfrm>
            <a:off x="10343887" y="1409848"/>
            <a:ext cx="364956" cy="4862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1" name="Freeform 120"/>
          <p:cNvSpPr/>
          <p:nvPr/>
        </p:nvSpPr>
        <p:spPr>
          <a:xfrm>
            <a:off x="10708844" y="1896003"/>
            <a:ext cx="377121" cy="45429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22" name="Freeform 121"/>
          <p:cNvSpPr/>
          <p:nvPr/>
        </p:nvSpPr>
        <p:spPr>
          <a:xfrm>
            <a:off x="9673678" y="1403117"/>
            <a:ext cx="291965" cy="46709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3" name="Freeform 122"/>
          <p:cNvSpPr/>
          <p:nvPr/>
        </p:nvSpPr>
        <p:spPr>
          <a:xfrm>
            <a:off x="11085964" y="2350164"/>
            <a:ext cx="851564" cy="7038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4" name="Freeform 123"/>
          <p:cNvSpPr/>
          <p:nvPr/>
        </p:nvSpPr>
        <p:spPr>
          <a:xfrm>
            <a:off x="8286844" y="2357268"/>
            <a:ext cx="936720" cy="7679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5" name="Freeform 124"/>
          <p:cNvSpPr/>
          <p:nvPr/>
        </p:nvSpPr>
        <p:spPr>
          <a:xfrm>
            <a:off x="9223564" y="2032037"/>
            <a:ext cx="450112" cy="32523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6" name="Freeform 125"/>
          <p:cNvSpPr/>
          <p:nvPr/>
        </p:nvSpPr>
        <p:spPr>
          <a:xfrm>
            <a:off x="9966767" y="1662693"/>
            <a:ext cx="377121" cy="443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7" name="Freeform 126"/>
          <p:cNvSpPr/>
          <p:nvPr/>
        </p:nvSpPr>
        <p:spPr>
          <a:xfrm>
            <a:off x="10343887" y="1707042"/>
            <a:ext cx="364956" cy="34329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8" name="Freeform 127"/>
          <p:cNvSpPr/>
          <p:nvPr/>
        </p:nvSpPr>
        <p:spPr>
          <a:xfrm>
            <a:off x="10708844" y="2050246"/>
            <a:ext cx="377121" cy="32071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29" name="Freeform 128"/>
          <p:cNvSpPr/>
          <p:nvPr/>
        </p:nvSpPr>
        <p:spPr>
          <a:xfrm>
            <a:off x="9673678" y="1702289"/>
            <a:ext cx="291965" cy="3297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30" name="Freeform 129"/>
          <p:cNvSpPr/>
          <p:nvPr/>
        </p:nvSpPr>
        <p:spPr>
          <a:xfrm>
            <a:off x="11085964" y="2370865"/>
            <a:ext cx="851564" cy="496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6" name="Rectangle 5"/>
          <p:cNvSpPr/>
          <p:nvPr/>
        </p:nvSpPr>
        <p:spPr>
          <a:xfrm>
            <a:off x="8019956" y="3969392"/>
            <a:ext cx="3886200" cy="25907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72" name="Group 71"/>
          <p:cNvGrpSpPr/>
          <p:nvPr/>
        </p:nvGrpSpPr>
        <p:grpSpPr>
          <a:xfrm>
            <a:off x="8236676" y="6034100"/>
            <a:ext cx="936720" cy="205457"/>
            <a:chOff x="5474520" y="2140907"/>
            <a:chExt cx="936720" cy="205457"/>
          </a:xfrm>
        </p:grpSpPr>
        <p:sp>
          <p:nvSpPr>
            <p:cNvPr id="202" name="Freeform 201"/>
            <p:cNvSpPr/>
            <p:nvPr/>
          </p:nvSpPr>
          <p:spPr>
            <a:xfrm>
              <a:off x="5474520" y="2140907"/>
              <a:ext cx="936720" cy="19663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09" name="Freeform 208"/>
            <p:cNvSpPr/>
            <p:nvPr/>
          </p:nvSpPr>
          <p:spPr>
            <a:xfrm>
              <a:off x="5474520" y="2190498"/>
              <a:ext cx="936720" cy="1558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6" name="Freeform 215"/>
            <p:cNvSpPr/>
            <p:nvPr/>
          </p:nvSpPr>
          <p:spPr>
            <a:xfrm>
              <a:off x="5474520" y="2252915"/>
              <a:ext cx="936720" cy="934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4" name="Freeform 223"/>
            <p:cNvSpPr/>
            <p:nvPr/>
          </p:nvSpPr>
          <p:spPr>
            <a:xfrm>
              <a:off x="5474520" y="2229291"/>
              <a:ext cx="936720" cy="10877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1" name="Freeform 230"/>
            <p:cNvSpPr/>
            <p:nvPr/>
          </p:nvSpPr>
          <p:spPr>
            <a:xfrm>
              <a:off x="5474520" y="2255656"/>
              <a:ext cx="936720" cy="7679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5" name="Group 34"/>
          <p:cNvGrpSpPr/>
          <p:nvPr/>
        </p:nvGrpSpPr>
        <p:grpSpPr>
          <a:xfrm>
            <a:off x="9173396" y="5201290"/>
            <a:ext cx="450112" cy="947559"/>
            <a:chOff x="6411240" y="1308097"/>
            <a:chExt cx="450112" cy="947559"/>
          </a:xfrm>
        </p:grpSpPr>
        <p:sp>
          <p:nvSpPr>
            <p:cNvPr id="203" name="Freeform 202"/>
            <p:cNvSpPr/>
            <p:nvPr/>
          </p:nvSpPr>
          <p:spPr>
            <a:xfrm>
              <a:off x="6411240" y="1308097"/>
              <a:ext cx="450112" cy="83281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0" name="Freeform 209"/>
            <p:cNvSpPr/>
            <p:nvPr/>
          </p:nvSpPr>
          <p:spPr>
            <a:xfrm>
              <a:off x="6411240" y="1530360"/>
              <a:ext cx="450112" cy="66013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7" name="Freeform 216"/>
            <p:cNvSpPr/>
            <p:nvPr/>
          </p:nvSpPr>
          <p:spPr>
            <a:xfrm>
              <a:off x="6411240" y="1857136"/>
              <a:ext cx="450112" cy="39577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5" name="Freeform 224"/>
            <p:cNvSpPr/>
            <p:nvPr/>
          </p:nvSpPr>
          <p:spPr>
            <a:xfrm>
              <a:off x="6411240" y="1768597"/>
              <a:ext cx="450112" cy="46069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2" name="Freeform 231"/>
            <p:cNvSpPr/>
            <p:nvPr/>
          </p:nvSpPr>
          <p:spPr>
            <a:xfrm>
              <a:off x="6411240" y="1930425"/>
              <a:ext cx="450112" cy="32523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8" name="Group 37"/>
          <p:cNvGrpSpPr/>
          <p:nvPr/>
        </p:nvGrpSpPr>
        <p:grpSpPr>
          <a:xfrm>
            <a:off x="9916599" y="4255522"/>
            <a:ext cx="377121" cy="1243100"/>
            <a:chOff x="7154442" y="362330"/>
            <a:chExt cx="377121" cy="1243100"/>
          </a:xfrm>
        </p:grpSpPr>
        <p:sp>
          <p:nvSpPr>
            <p:cNvPr id="204" name="Freeform 203"/>
            <p:cNvSpPr/>
            <p:nvPr/>
          </p:nvSpPr>
          <p:spPr>
            <a:xfrm>
              <a:off x="7154442" y="362330"/>
              <a:ext cx="377121" cy="11356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1" name="Freeform 210"/>
            <p:cNvSpPr/>
            <p:nvPr/>
          </p:nvSpPr>
          <p:spPr>
            <a:xfrm>
              <a:off x="7154442" y="780685"/>
              <a:ext cx="377121" cy="9001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8" name="Freeform 217"/>
            <p:cNvSpPr/>
            <p:nvPr/>
          </p:nvSpPr>
          <p:spPr>
            <a:xfrm>
              <a:off x="7154442" y="1407676"/>
              <a:ext cx="377121" cy="539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6" name="Freeform 225"/>
            <p:cNvSpPr/>
            <p:nvPr/>
          </p:nvSpPr>
          <p:spPr>
            <a:xfrm>
              <a:off x="7154442" y="1245418"/>
              <a:ext cx="377121" cy="6281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3" name="Freeform 232"/>
            <p:cNvSpPr/>
            <p:nvPr/>
          </p:nvSpPr>
          <p:spPr>
            <a:xfrm>
              <a:off x="7154442" y="1561082"/>
              <a:ext cx="377121" cy="443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3" name="Group 42"/>
          <p:cNvGrpSpPr/>
          <p:nvPr/>
        </p:nvGrpSpPr>
        <p:grpSpPr>
          <a:xfrm>
            <a:off x="10293719" y="4369083"/>
            <a:ext cx="364956" cy="1472839"/>
            <a:chOff x="7531563" y="475890"/>
            <a:chExt cx="364956" cy="1472839"/>
          </a:xfrm>
        </p:grpSpPr>
        <p:sp>
          <p:nvSpPr>
            <p:cNvPr id="205" name="Freeform 204"/>
            <p:cNvSpPr/>
            <p:nvPr/>
          </p:nvSpPr>
          <p:spPr>
            <a:xfrm>
              <a:off x="7531563" y="475890"/>
              <a:ext cx="364956" cy="8790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2" name="Freeform 211"/>
            <p:cNvSpPr/>
            <p:nvPr/>
          </p:nvSpPr>
          <p:spPr>
            <a:xfrm>
              <a:off x="7531563" y="870700"/>
              <a:ext cx="364956" cy="69681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9" name="Freeform 218"/>
            <p:cNvSpPr/>
            <p:nvPr/>
          </p:nvSpPr>
          <p:spPr>
            <a:xfrm>
              <a:off x="7531563" y="1461643"/>
              <a:ext cx="364956" cy="4177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7" name="Freeform 226"/>
            <p:cNvSpPr/>
            <p:nvPr/>
          </p:nvSpPr>
          <p:spPr>
            <a:xfrm>
              <a:off x="7531563" y="1308237"/>
              <a:ext cx="364956" cy="4862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4" name="Freeform 233"/>
            <p:cNvSpPr/>
            <p:nvPr/>
          </p:nvSpPr>
          <p:spPr>
            <a:xfrm>
              <a:off x="7531563" y="1605430"/>
              <a:ext cx="364956" cy="34329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7" name="Group 46"/>
          <p:cNvGrpSpPr/>
          <p:nvPr/>
        </p:nvGrpSpPr>
        <p:grpSpPr>
          <a:xfrm>
            <a:off x="10658676" y="5247919"/>
            <a:ext cx="377121" cy="914851"/>
            <a:chOff x="7896519" y="1354726"/>
            <a:chExt cx="377121" cy="914851"/>
          </a:xfrm>
        </p:grpSpPr>
        <p:sp>
          <p:nvSpPr>
            <p:cNvPr id="206" name="Freeform 205"/>
            <p:cNvSpPr/>
            <p:nvPr/>
          </p:nvSpPr>
          <p:spPr>
            <a:xfrm>
              <a:off x="7896519" y="1354726"/>
              <a:ext cx="377121" cy="821243"/>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13" name="Freeform 212"/>
            <p:cNvSpPr/>
            <p:nvPr/>
          </p:nvSpPr>
          <p:spPr>
            <a:xfrm>
              <a:off x="7896519" y="1567321"/>
              <a:ext cx="377121" cy="65097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20" name="Freeform 219"/>
            <p:cNvSpPr/>
            <p:nvPr/>
          </p:nvSpPr>
          <p:spPr>
            <a:xfrm>
              <a:off x="7896519" y="1879295"/>
              <a:ext cx="377121" cy="39028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28" name="Freeform 227"/>
            <p:cNvSpPr/>
            <p:nvPr/>
          </p:nvSpPr>
          <p:spPr>
            <a:xfrm>
              <a:off x="7896519" y="1794391"/>
              <a:ext cx="377121" cy="45429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35" name="Freeform 234"/>
            <p:cNvSpPr/>
            <p:nvPr/>
          </p:nvSpPr>
          <p:spPr>
            <a:xfrm>
              <a:off x="7896519" y="1948635"/>
              <a:ext cx="377121" cy="32071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grpSp>
      <p:grpSp>
        <p:nvGrpSpPr>
          <p:cNvPr id="37" name="Group 36"/>
          <p:cNvGrpSpPr/>
          <p:nvPr/>
        </p:nvGrpSpPr>
        <p:grpSpPr>
          <a:xfrm>
            <a:off x="9623510" y="4356914"/>
            <a:ext cx="291965" cy="1466704"/>
            <a:chOff x="6861353" y="463722"/>
            <a:chExt cx="291965" cy="1466704"/>
          </a:xfrm>
        </p:grpSpPr>
        <p:sp>
          <p:nvSpPr>
            <p:cNvPr id="207" name="Freeform 206"/>
            <p:cNvSpPr/>
            <p:nvPr/>
          </p:nvSpPr>
          <p:spPr>
            <a:xfrm>
              <a:off x="6861353" y="463722"/>
              <a:ext cx="291965" cy="8443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4" name="Freeform 213"/>
            <p:cNvSpPr/>
            <p:nvPr/>
          </p:nvSpPr>
          <p:spPr>
            <a:xfrm>
              <a:off x="6861353" y="861055"/>
              <a:ext cx="291965" cy="66930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2" name="Freeform 221"/>
            <p:cNvSpPr/>
            <p:nvPr/>
          </p:nvSpPr>
          <p:spPr>
            <a:xfrm>
              <a:off x="6861353" y="1455861"/>
              <a:ext cx="291965" cy="40127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9" name="Freeform 228"/>
            <p:cNvSpPr/>
            <p:nvPr/>
          </p:nvSpPr>
          <p:spPr>
            <a:xfrm>
              <a:off x="6861353" y="1301506"/>
              <a:ext cx="291965" cy="46709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6" name="Freeform 235"/>
            <p:cNvSpPr/>
            <p:nvPr/>
          </p:nvSpPr>
          <p:spPr>
            <a:xfrm>
              <a:off x="6861353" y="1600678"/>
              <a:ext cx="291965" cy="3297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8" name="Group 47"/>
          <p:cNvGrpSpPr/>
          <p:nvPr/>
        </p:nvGrpSpPr>
        <p:grpSpPr>
          <a:xfrm>
            <a:off x="11035796" y="6068921"/>
            <a:ext cx="851564" cy="154201"/>
            <a:chOff x="8273640" y="2175728"/>
            <a:chExt cx="851564" cy="154201"/>
          </a:xfrm>
        </p:grpSpPr>
        <p:sp>
          <p:nvSpPr>
            <p:cNvPr id="208" name="Freeform 207"/>
            <p:cNvSpPr/>
            <p:nvPr/>
          </p:nvSpPr>
          <p:spPr>
            <a:xfrm>
              <a:off x="8273640" y="2175728"/>
              <a:ext cx="851564" cy="12723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5" name="Freeform 214"/>
            <p:cNvSpPr/>
            <p:nvPr/>
          </p:nvSpPr>
          <p:spPr>
            <a:xfrm>
              <a:off x="8273640" y="2218099"/>
              <a:ext cx="851564" cy="10085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3" name="Freeform 222"/>
            <p:cNvSpPr/>
            <p:nvPr/>
          </p:nvSpPr>
          <p:spPr>
            <a:xfrm>
              <a:off x="8273640" y="2269463"/>
              <a:ext cx="851564" cy="604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0" name="Freeform 229"/>
            <p:cNvSpPr/>
            <p:nvPr/>
          </p:nvSpPr>
          <p:spPr>
            <a:xfrm>
              <a:off x="8273640" y="2248553"/>
              <a:ext cx="851564" cy="7038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7" name="Freeform 236"/>
            <p:cNvSpPr/>
            <p:nvPr/>
          </p:nvSpPr>
          <p:spPr>
            <a:xfrm>
              <a:off x="8273640" y="2269254"/>
              <a:ext cx="851564" cy="496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cxnSp>
        <p:nvCxnSpPr>
          <p:cNvPr id="4" name="Straight Connector 3"/>
          <p:cNvCxnSpPr/>
          <p:nvPr/>
        </p:nvCxnSpPr>
        <p:spPr>
          <a:xfrm>
            <a:off x="11448956" y="4121793"/>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553356" y="4121793"/>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1499124" y="346381"/>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8603524" y="346381"/>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79D2C025-04A6-44B7-B391-34A0B0D6E291}"/>
              </a:ext>
            </a:extLst>
          </p:cNvPr>
          <p:cNvSpPr/>
          <p:nvPr/>
        </p:nvSpPr>
        <p:spPr>
          <a:xfrm>
            <a:off x="5577885" y="3187896"/>
            <a:ext cx="1846801" cy="436916"/>
          </a:xfrm>
          <a:prstGeom prst="roundRect">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Mass Analysis</a:t>
            </a:r>
          </a:p>
        </p:txBody>
      </p:sp>
      <p:sp>
        <p:nvSpPr>
          <p:cNvPr id="7" name="TextBox 6">
            <a:extLst>
              <a:ext uri="{FF2B5EF4-FFF2-40B4-BE49-F238E27FC236}">
                <a16:creationId xmlns:a16="http://schemas.microsoft.com/office/drawing/2014/main" id="{4396FE56-FE8E-4981-8003-279FDB71A5F9}"/>
              </a:ext>
            </a:extLst>
          </p:cNvPr>
          <p:cNvSpPr txBox="1"/>
          <p:nvPr/>
        </p:nvSpPr>
        <p:spPr>
          <a:xfrm>
            <a:off x="5483220" y="2327209"/>
            <a:ext cx="1749197" cy="646331"/>
          </a:xfrm>
          <a:prstGeom prst="rect">
            <a:avLst/>
          </a:prstGeom>
          <a:noFill/>
        </p:spPr>
        <p:txBody>
          <a:bodyPr wrap="none" rtlCol="0">
            <a:spAutoFit/>
          </a:bodyPr>
          <a:lstStyle/>
          <a:p>
            <a:r>
              <a:rPr lang="en-US" b="1" dirty="0"/>
              <a:t>Mass Filter</a:t>
            </a:r>
          </a:p>
          <a:p>
            <a:r>
              <a:rPr lang="en-US" dirty="0"/>
              <a:t>Unit Resolution</a:t>
            </a:r>
          </a:p>
        </p:txBody>
      </p:sp>
      <p:sp>
        <p:nvSpPr>
          <p:cNvPr id="274" name="TextBox 273">
            <a:extLst>
              <a:ext uri="{FF2B5EF4-FFF2-40B4-BE49-F238E27FC236}">
                <a16:creationId xmlns:a16="http://schemas.microsoft.com/office/drawing/2014/main" id="{9E1258CF-2BE1-4EFD-A304-A34B0D7AF993}"/>
              </a:ext>
            </a:extLst>
          </p:cNvPr>
          <p:cNvSpPr txBox="1"/>
          <p:nvPr/>
        </p:nvSpPr>
        <p:spPr>
          <a:xfrm>
            <a:off x="5503474" y="3839168"/>
            <a:ext cx="2326342" cy="646331"/>
          </a:xfrm>
          <a:prstGeom prst="rect">
            <a:avLst/>
          </a:prstGeom>
          <a:noFill/>
        </p:spPr>
        <p:txBody>
          <a:bodyPr wrap="none" rtlCol="0">
            <a:spAutoFit/>
          </a:bodyPr>
          <a:lstStyle/>
          <a:p>
            <a:r>
              <a:rPr lang="en-US" b="1" dirty="0"/>
              <a:t>Full Spectrum</a:t>
            </a:r>
          </a:p>
          <a:p>
            <a:r>
              <a:rPr lang="en-US" dirty="0"/>
              <a:t>Often Accurate mass</a:t>
            </a:r>
          </a:p>
        </p:txBody>
      </p:sp>
    </p:spTree>
    <p:extLst>
      <p:ext uri="{BB962C8B-B14F-4D97-AF65-F5344CB8AC3E}">
        <p14:creationId xmlns:p14="http://schemas.microsoft.com/office/powerpoint/2010/main" val="66832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fade">
                                      <p:cBhvr>
                                        <p:cTn id="15" dur="500"/>
                                        <p:tgtEl>
                                          <p:spTgt spid="247"/>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wipe(left)">
                                      <p:cBhvr>
                                        <p:cTn id="23" dur="500"/>
                                        <p:tgtEl>
                                          <p:spTgt spid="117"/>
                                        </p:tgtEl>
                                      </p:cBhvr>
                                    </p:animEffect>
                                  </p:childTnLst>
                                </p:cTn>
                              </p:par>
                              <p:par>
                                <p:cTn id="24" presetID="1"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childTnLst>
                                </p:cTn>
                              </p:par>
                              <p:par>
                                <p:cTn id="26" presetID="22" presetClass="entr" presetSubtype="4" fill="hold" nodeType="withEffect">
                                  <p:stCondLst>
                                    <p:cond delay="0"/>
                                  </p:stCondLst>
                                  <p:childTnLst>
                                    <p:set>
                                      <p:cBhvr>
                                        <p:cTn id="27" dur="1" fill="hold">
                                          <p:stCondLst>
                                            <p:cond delay="0"/>
                                          </p:stCondLst>
                                        </p:cTn>
                                        <p:tgtEl>
                                          <p:spTgt spid="257"/>
                                        </p:tgtEl>
                                        <p:attrNameLst>
                                          <p:attrName>style.visibility</p:attrName>
                                        </p:attrNameLst>
                                      </p:cBhvr>
                                      <p:to>
                                        <p:strVal val="visible"/>
                                      </p:to>
                                    </p:set>
                                    <p:animEffect transition="in" filter="wipe(down)">
                                      <p:cBhvr>
                                        <p:cTn id="28" dur="500"/>
                                        <p:tgtEl>
                                          <p:spTgt spid="25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wipe(left)">
                                      <p:cBhvr>
                                        <p:cTn id="33" dur="500"/>
                                        <p:tgtEl>
                                          <p:spTgt spid="96"/>
                                        </p:tgtEl>
                                      </p:cBhvr>
                                    </p:animEffect>
                                  </p:childTnLst>
                                </p:cTn>
                              </p:par>
                              <p:par>
                                <p:cTn id="34" presetID="1" presetClass="exit" presetSubtype="0" fill="hold" nodeType="withEffect">
                                  <p:stCondLst>
                                    <p:cond delay="0"/>
                                  </p:stCondLst>
                                  <p:childTnLst>
                                    <p:set>
                                      <p:cBhvr>
                                        <p:cTn id="35" dur="1" fill="hold">
                                          <p:stCondLst>
                                            <p:cond delay="0"/>
                                          </p:stCondLst>
                                        </p:cTn>
                                        <p:tgtEl>
                                          <p:spTgt spid="94"/>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132"/>
                                        </p:tgtEl>
                                        <p:attrNameLst>
                                          <p:attrName>style.visibility</p:attrName>
                                        </p:attrNameLst>
                                      </p:cBhvr>
                                      <p:to>
                                        <p:strVal val="visible"/>
                                      </p:to>
                                    </p:set>
                                  </p:childTnLst>
                                </p:cTn>
                              </p:par>
                              <p:par>
                                <p:cTn id="38" presetID="22" presetClass="entr" presetSubtype="4" fill="hold" nodeType="withEffect">
                                  <p:stCondLst>
                                    <p:cond delay="0"/>
                                  </p:stCondLst>
                                  <p:childTnLst>
                                    <p:set>
                                      <p:cBhvr>
                                        <p:cTn id="39" dur="1" fill="hold">
                                          <p:stCondLst>
                                            <p:cond delay="0"/>
                                          </p:stCondLst>
                                        </p:cTn>
                                        <p:tgtEl>
                                          <p:spTgt spid="261"/>
                                        </p:tgtEl>
                                        <p:attrNameLst>
                                          <p:attrName>style.visibility</p:attrName>
                                        </p:attrNameLst>
                                      </p:cBhvr>
                                      <p:to>
                                        <p:strVal val="visible"/>
                                      </p:to>
                                    </p:set>
                                    <p:animEffect transition="in" filter="wipe(down)">
                                      <p:cBhvr>
                                        <p:cTn id="40" dur="500"/>
                                        <p:tgtEl>
                                          <p:spTgt spid="26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3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par>
                                <p:cTn id="47" presetID="22" presetClass="entr" presetSubtype="8" fill="hold" grpId="0" nodeType="withEffect">
                                  <p:stCondLst>
                                    <p:cond delay="0"/>
                                  </p:stCondLst>
                                  <p:childTnLst>
                                    <p:set>
                                      <p:cBhvr>
                                        <p:cTn id="48" dur="1" fill="hold">
                                          <p:stCondLst>
                                            <p:cond delay="0"/>
                                          </p:stCondLst>
                                        </p:cTn>
                                        <p:tgtEl>
                                          <p:spTgt spid="103"/>
                                        </p:tgtEl>
                                        <p:attrNameLst>
                                          <p:attrName>style.visibility</p:attrName>
                                        </p:attrNameLst>
                                      </p:cBhvr>
                                      <p:to>
                                        <p:strVal val="visible"/>
                                      </p:to>
                                    </p:set>
                                    <p:animEffect transition="in" filter="wipe(left)">
                                      <p:cBhvr>
                                        <p:cTn id="49" dur="500"/>
                                        <p:tgtEl>
                                          <p:spTgt spid="103"/>
                                        </p:tgtEl>
                                      </p:cBhvr>
                                    </p:animEffect>
                                  </p:childTnLst>
                                </p:cTn>
                              </p:par>
                              <p:par>
                                <p:cTn id="50" presetID="22" presetClass="entr" presetSubtype="4" fill="hold" nodeType="withEffect">
                                  <p:stCondLst>
                                    <p:cond delay="0"/>
                                  </p:stCondLst>
                                  <p:childTnLst>
                                    <p:set>
                                      <p:cBhvr>
                                        <p:cTn id="51" dur="1" fill="hold">
                                          <p:stCondLst>
                                            <p:cond delay="0"/>
                                          </p:stCondLst>
                                        </p:cTn>
                                        <p:tgtEl>
                                          <p:spTgt spid="259"/>
                                        </p:tgtEl>
                                        <p:attrNameLst>
                                          <p:attrName>style.visibility</p:attrName>
                                        </p:attrNameLst>
                                      </p:cBhvr>
                                      <p:to>
                                        <p:strVal val="visible"/>
                                      </p:to>
                                    </p:set>
                                    <p:animEffect transition="in" filter="wipe(down)">
                                      <p:cBhvr>
                                        <p:cTn id="52" dur="500"/>
                                        <p:tgtEl>
                                          <p:spTgt spid="25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33"/>
                                        </p:tgtEl>
                                        <p:attrNameLst>
                                          <p:attrName>style.visibility</p:attrName>
                                        </p:attrNameLst>
                                      </p:cBhvr>
                                      <p:to>
                                        <p:strVal val="hidden"/>
                                      </p:to>
                                    </p:set>
                                  </p:childTnLst>
                                </p:cTn>
                              </p:par>
                              <p:par>
                                <p:cTn id="57" presetID="22" presetClass="entr" presetSubtype="8" fill="hold" grpId="0" nodeType="withEffect">
                                  <p:stCondLst>
                                    <p:cond delay="0"/>
                                  </p:stCondLst>
                                  <p:childTnLst>
                                    <p:set>
                                      <p:cBhvr>
                                        <p:cTn id="58" dur="1" fill="hold">
                                          <p:stCondLst>
                                            <p:cond delay="0"/>
                                          </p:stCondLst>
                                        </p:cTn>
                                        <p:tgtEl>
                                          <p:spTgt spid="110"/>
                                        </p:tgtEl>
                                        <p:attrNameLst>
                                          <p:attrName>style.visibility</p:attrName>
                                        </p:attrNameLst>
                                      </p:cBhvr>
                                      <p:to>
                                        <p:strVal val="visible"/>
                                      </p:to>
                                    </p:set>
                                    <p:animEffect transition="in" filter="wipe(left)">
                                      <p:cBhvr>
                                        <p:cTn id="59" dur="500"/>
                                        <p:tgtEl>
                                          <p:spTgt spid="110"/>
                                        </p:tgtEl>
                                      </p:cBhvr>
                                    </p:animEffect>
                                  </p:childTnLst>
                                </p:cTn>
                              </p:par>
                              <p:par>
                                <p:cTn id="60" presetID="1" presetClass="entr" presetSubtype="0" fill="hold" nodeType="withEffect">
                                  <p:stCondLst>
                                    <p:cond delay="0"/>
                                  </p:stCondLst>
                                  <p:childTnLst>
                                    <p:set>
                                      <p:cBhvr>
                                        <p:cTn id="61" dur="1" fill="hold">
                                          <p:stCondLst>
                                            <p:cond delay="0"/>
                                          </p:stCondLst>
                                        </p:cTn>
                                        <p:tgtEl>
                                          <p:spTgt spid="134"/>
                                        </p:tgtEl>
                                        <p:attrNameLst>
                                          <p:attrName>style.visibility</p:attrName>
                                        </p:attrNameLst>
                                      </p:cBhvr>
                                      <p:to>
                                        <p:strVal val="visible"/>
                                      </p:to>
                                    </p:set>
                                  </p:childTnLst>
                                </p:cTn>
                              </p:par>
                              <p:par>
                                <p:cTn id="62" presetID="22" presetClass="entr" presetSubtype="4" fill="hold"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wipe(down)">
                                      <p:cBhvr>
                                        <p:cTn id="64" dur="500"/>
                                        <p:tgtEl>
                                          <p:spTgt spid="25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34"/>
                                        </p:tgtEl>
                                        <p:attrNameLst>
                                          <p:attrName>style.visibility</p:attrName>
                                        </p:attrNameLst>
                                      </p:cBhvr>
                                      <p:to>
                                        <p:strVal val="hidden"/>
                                      </p:to>
                                    </p:set>
                                  </p:childTnLst>
                                </p:cTn>
                              </p:par>
                              <p:par>
                                <p:cTn id="69" presetID="22" presetClass="entr" presetSubtype="8"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wipe(left)">
                                      <p:cBhvr>
                                        <p:cTn id="71" dur="500"/>
                                        <p:tgtEl>
                                          <p:spTgt spid="124"/>
                                        </p:tgtEl>
                                      </p:cBhvr>
                                    </p:animEffect>
                                  </p:childTnLst>
                                </p:cTn>
                              </p:par>
                              <p:par>
                                <p:cTn id="72" presetID="1" presetClass="entr" presetSubtype="0" fill="hold" nodeType="withEffect">
                                  <p:stCondLst>
                                    <p:cond delay="0"/>
                                  </p:stCondLst>
                                  <p:childTnLst>
                                    <p:set>
                                      <p:cBhvr>
                                        <p:cTn id="73" dur="1" fill="hold">
                                          <p:stCondLst>
                                            <p:cond delay="0"/>
                                          </p:stCondLst>
                                        </p:cTn>
                                        <p:tgtEl>
                                          <p:spTgt spid="135"/>
                                        </p:tgtEl>
                                        <p:attrNameLst>
                                          <p:attrName>style.visibility</p:attrName>
                                        </p:attrNameLst>
                                      </p:cBhvr>
                                      <p:to>
                                        <p:strVal val="visible"/>
                                      </p:to>
                                    </p:set>
                                  </p:childTnLst>
                                </p:cTn>
                              </p:par>
                              <p:par>
                                <p:cTn id="74" presetID="22" presetClass="entr" presetSubtype="4" fill="hold" nodeType="withEffect">
                                  <p:stCondLst>
                                    <p:cond delay="0"/>
                                  </p:stCondLst>
                                  <p:childTnLst>
                                    <p:set>
                                      <p:cBhvr>
                                        <p:cTn id="75" dur="1" fill="hold">
                                          <p:stCondLst>
                                            <p:cond delay="0"/>
                                          </p:stCondLst>
                                        </p:cTn>
                                        <p:tgtEl>
                                          <p:spTgt spid="253"/>
                                        </p:tgtEl>
                                        <p:attrNameLst>
                                          <p:attrName>style.visibility</p:attrName>
                                        </p:attrNameLst>
                                      </p:cBhvr>
                                      <p:to>
                                        <p:strVal val="visible"/>
                                      </p:to>
                                    </p:set>
                                    <p:animEffect transition="in" filter="wipe(down)">
                                      <p:cBhvr>
                                        <p:cTn id="76" dur="500"/>
                                        <p:tgtEl>
                                          <p:spTgt spid="25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childTnLst>
                          </p:cTn>
                        </p:par>
                        <p:par>
                          <p:cTn id="82" fill="hold">
                            <p:stCondLst>
                              <p:cond delay="500"/>
                            </p:stCondLst>
                            <p:childTnLst>
                              <p:par>
                                <p:cTn id="83" presetID="1" presetClass="exit" presetSubtype="0" fill="hold" nodeType="afterEffect">
                                  <p:stCondLst>
                                    <p:cond delay="100"/>
                                  </p:stCondLst>
                                  <p:childTnLst>
                                    <p:set>
                                      <p:cBhvr>
                                        <p:cTn id="84" dur="1" fill="hold">
                                          <p:stCondLst>
                                            <p:cond delay="0"/>
                                          </p:stCondLst>
                                        </p:cTn>
                                        <p:tgtEl>
                                          <p:spTgt spid="135"/>
                                        </p:tgtEl>
                                        <p:attrNameLst>
                                          <p:attrName>style.visibility</p:attrName>
                                        </p:attrNameLst>
                                      </p:cBhvr>
                                      <p:to>
                                        <p:strVal val="hidden"/>
                                      </p:to>
                                    </p:set>
                                  </p:childTnLst>
                                </p:cTn>
                              </p:par>
                            </p:childTnLst>
                          </p:cTn>
                        </p:par>
                        <p:par>
                          <p:cTn id="85" fill="hold">
                            <p:stCondLst>
                              <p:cond delay="600"/>
                            </p:stCondLst>
                            <p:childTnLst>
                              <p:par>
                                <p:cTn id="86" presetID="1" presetClass="entr" presetSubtype="0" fill="hold" nodeType="afterEffect">
                                  <p:stCondLst>
                                    <p:cond delay="0"/>
                                  </p:stCondLst>
                                  <p:childTnLst>
                                    <p:set>
                                      <p:cBhvr>
                                        <p:cTn id="87" dur="1" fill="hold">
                                          <p:stCondLst>
                                            <p:cond delay="0"/>
                                          </p:stCondLst>
                                        </p:cTn>
                                        <p:tgtEl>
                                          <p:spTgt spid="9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18"/>
                                        </p:tgtEl>
                                        <p:attrNameLst>
                                          <p:attrName>style.visibility</p:attrName>
                                        </p:attrNameLst>
                                      </p:cBhvr>
                                      <p:to>
                                        <p:strVal val="visible"/>
                                      </p:to>
                                    </p:set>
                                  </p:childTnLst>
                                </p:cTn>
                              </p:par>
                            </p:childTnLst>
                          </p:cTn>
                        </p:par>
                        <p:par>
                          <p:cTn id="90" fill="hold">
                            <p:stCondLst>
                              <p:cond delay="600"/>
                            </p:stCondLst>
                            <p:childTnLst>
                              <p:par>
                                <p:cTn id="91" presetID="1" presetClass="exit" presetSubtype="0" fill="hold" nodeType="afterEffect">
                                  <p:stCondLst>
                                    <p:cond delay="100"/>
                                  </p:stCondLst>
                                  <p:childTnLst>
                                    <p:set>
                                      <p:cBhvr>
                                        <p:cTn id="92" dur="1" fill="hold">
                                          <p:stCondLst>
                                            <p:cond delay="0"/>
                                          </p:stCondLst>
                                        </p:cTn>
                                        <p:tgtEl>
                                          <p:spTgt spid="94"/>
                                        </p:tgtEl>
                                        <p:attrNameLst>
                                          <p:attrName>style.visibility</p:attrName>
                                        </p:attrNameLst>
                                      </p:cBhvr>
                                      <p:to>
                                        <p:strVal val="hidden"/>
                                      </p:to>
                                    </p:set>
                                  </p:childTnLst>
                                </p:cTn>
                              </p:par>
                            </p:childTnLst>
                          </p:cTn>
                        </p:par>
                        <p:par>
                          <p:cTn id="93" fill="hold">
                            <p:stCondLst>
                              <p:cond delay="700"/>
                            </p:stCondLst>
                            <p:childTnLst>
                              <p:par>
                                <p:cTn id="94" presetID="1" presetClass="entr" presetSubtype="0" fill="hold" nodeType="afterEffect">
                                  <p:stCondLst>
                                    <p:cond delay="0"/>
                                  </p:stCondLst>
                                  <p:childTnLst>
                                    <p:set>
                                      <p:cBhvr>
                                        <p:cTn id="95" dur="1" fill="hold">
                                          <p:stCondLst>
                                            <p:cond delay="0"/>
                                          </p:stCondLst>
                                        </p:cTn>
                                        <p:tgtEl>
                                          <p:spTgt spid="132"/>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childTnLst>
                                </p:cTn>
                              </p:par>
                            </p:childTnLst>
                          </p:cTn>
                        </p:par>
                        <p:par>
                          <p:cTn id="98" fill="hold">
                            <p:stCondLst>
                              <p:cond delay="700"/>
                            </p:stCondLst>
                            <p:childTnLst>
                              <p:par>
                                <p:cTn id="99" presetID="1" presetClass="exit" presetSubtype="0" fill="hold" nodeType="afterEffect">
                                  <p:stCondLst>
                                    <p:cond delay="100"/>
                                  </p:stCondLst>
                                  <p:childTnLst>
                                    <p:set>
                                      <p:cBhvr>
                                        <p:cTn id="100" dur="1" fill="hold">
                                          <p:stCondLst>
                                            <p:cond delay="0"/>
                                          </p:stCondLst>
                                        </p:cTn>
                                        <p:tgtEl>
                                          <p:spTgt spid="132"/>
                                        </p:tgtEl>
                                        <p:attrNameLst>
                                          <p:attrName>style.visibility</p:attrName>
                                        </p:attrNameLst>
                                      </p:cBhvr>
                                      <p:to>
                                        <p:strVal val="hidden"/>
                                      </p:to>
                                    </p:set>
                                  </p:childTnLst>
                                </p:cTn>
                              </p:par>
                            </p:childTnLst>
                          </p:cTn>
                        </p:par>
                        <p:par>
                          <p:cTn id="101" fill="hold">
                            <p:stCondLst>
                              <p:cond delay="800"/>
                            </p:stCondLst>
                            <p:childTnLst>
                              <p:par>
                                <p:cTn id="102" presetID="1" presetClass="entr" presetSubtype="0" fill="hold" nodeType="afterEffect">
                                  <p:stCondLst>
                                    <p:cond delay="0"/>
                                  </p:stCondLst>
                                  <p:childTnLst>
                                    <p:set>
                                      <p:cBhvr>
                                        <p:cTn id="103" dur="1" fill="hold">
                                          <p:stCondLst>
                                            <p:cond delay="0"/>
                                          </p:stCondLst>
                                        </p:cTn>
                                        <p:tgtEl>
                                          <p:spTgt spid="13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04"/>
                                        </p:tgtEl>
                                        <p:attrNameLst>
                                          <p:attrName>style.visibility</p:attrName>
                                        </p:attrNameLst>
                                      </p:cBhvr>
                                      <p:to>
                                        <p:strVal val="visible"/>
                                      </p:to>
                                    </p:set>
                                  </p:childTnLst>
                                </p:cTn>
                              </p:par>
                            </p:childTnLst>
                          </p:cTn>
                        </p:par>
                        <p:par>
                          <p:cTn id="106" fill="hold">
                            <p:stCondLst>
                              <p:cond delay="800"/>
                            </p:stCondLst>
                            <p:childTnLst>
                              <p:par>
                                <p:cTn id="107" presetID="1" presetClass="exit" presetSubtype="0" fill="hold" nodeType="afterEffect">
                                  <p:stCondLst>
                                    <p:cond delay="100"/>
                                  </p:stCondLst>
                                  <p:childTnLst>
                                    <p:set>
                                      <p:cBhvr>
                                        <p:cTn id="108" dur="1" fill="hold">
                                          <p:stCondLst>
                                            <p:cond delay="0"/>
                                          </p:stCondLst>
                                        </p:cTn>
                                        <p:tgtEl>
                                          <p:spTgt spid="133"/>
                                        </p:tgtEl>
                                        <p:attrNameLst>
                                          <p:attrName>style.visibility</p:attrName>
                                        </p:attrNameLst>
                                      </p:cBhvr>
                                      <p:to>
                                        <p:strVal val="hidden"/>
                                      </p:to>
                                    </p:set>
                                  </p:childTnLst>
                                </p:cTn>
                              </p:par>
                            </p:childTnLst>
                          </p:cTn>
                        </p:par>
                        <p:par>
                          <p:cTn id="109" fill="hold">
                            <p:stCondLst>
                              <p:cond delay="900"/>
                            </p:stCondLst>
                            <p:childTnLst>
                              <p:par>
                                <p:cTn id="110" presetID="1" presetClass="entr" presetSubtype="0" fill="hold" nodeType="afterEffect">
                                  <p:stCondLst>
                                    <p:cond delay="0"/>
                                  </p:stCondLst>
                                  <p:childTnLst>
                                    <p:set>
                                      <p:cBhvr>
                                        <p:cTn id="111" dur="1" fill="hold">
                                          <p:stCondLst>
                                            <p:cond delay="0"/>
                                          </p:stCondLst>
                                        </p:cTn>
                                        <p:tgtEl>
                                          <p:spTgt spid="134"/>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11"/>
                                        </p:tgtEl>
                                        <p:attrNameLst>
                                          <p:attrName>style.visibility</p:attrName>
                                        </p:attrNameLst>
                                      </p:cBhvr>
                                      <p:to>
                                        <p:strVal val="visible"/>
                                      </p:to>
                                    </p:set>
                                  </p:childTnLst>
                                </p:cTn>
                              </p:par>
                            </p:childTnLst>
                          </p:cTn>
                        </p:par>
                        <p:par>
                          <p:cTn id="114" fill="hold">
                            <p:stCondLst>
                              <p:cond delay="900"/>
                            </p:stCondLst>
                            <p:childTnLst>
                              <p:par>
                                <p:cTn id="115" presetID="1" presetClass="exit" presetSubtype="0" fill="hold" nodeType="afterEffect">
                                  <p:stCondLst>
                                    <p:cond delay="100"/>
                                  </p:stCondLst>
                                  <p:childTnLst>
                                    <p:set>
                                      <p:cBhvr>
                                        <p:cTn id="116" dur="1" fill="hold">
                                          <p:stCondLst>
                                            <p:cond delay="0"/>
                                          </p:stCondLst>
                                        </p:cTn>
                                        <p:tgtEl>
                                          <p:spTgt spid="134"/>
                                        </p:tgtEl>
                                        <p:attrNameLst>
                                          <p:attrName>style.visibility</p:attrName>
                                        </p:attrNameLst>
                                      </p:cBhvr>
                                      <p:to>
                                        <p:strVal val="hidden"/>
                                      </p:to>
                                    </p:set>
                                  </p:childTnLst>
                                </p:cTn>
                              </p:par>
                            </p:childTnLst>
                          </p:cTn>
                        </p:par>
                        <p:par>
                          <p:cTn id="117" fill="hold">
                            <p:stCondLst>
                              <p:cond delay="1000"/>
                            </p:stCondLst>
                            <p:childTnLst>
                              <p:par>
                                <p:cTn id="118" presetID="1" presetClass="entr" presetSubtype="0"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25"/>
                                        </p:tgtEl>
                                        <p:attrNameLst>
                                          <p:attrName>style.visibility</p:attrName>
                                        </p:attrNameLst>
                                      </p:cBhvr>
                                      <p:to>
                                        <p:strVal val="visible"/>
                                      </p:to>
                                    </p:set>
                                  </p:childTnLst>
                                </p:cTn>
                              </p:par>
                            </p:childTnLst>
                          </p:cTn>
                        </p:par>
                        <p:par>
                          <p:cTn id="122" fill="hold">
                            <p:stCondLst>
                              <p:cond delay="1000"/>
                            </p:stCondLst>
                            <p:childTnLst>
                              <p:par>
                                <p:cTn id="123" presetID="1" presetClass="exit" presetSubtype="0" fill="hold" nodeType="afterEffect">
                                  <p:stCondLst>
                                    <p:cond delay="100"/>
                                  </p:stCondLst>
                                  <p:childTnLst>
                                    <p:set>
                                      <p:cBhvr>
                                        <p:cTn id="124" dur="1" fill="hold">
                                          <p:stCondLst>
                                            <p:cond delay="0"/>
                                          </p:stCondLst>
                                        </p:cTn>
                                        <p:tgtEl>
                                          <p:spTgt spid="135"/>
                                        </p:tgtEl>
                                        <p:attrNameLst>
                                          <p:attrName>style.visibility</p:attrName>
                                        </p:attrNameLst>
                                      </p:cBhvr>
                                      <p:to>
                                        <p:strVal val="hidden"/>
                                      </p:to>
                                    </p:set>
                                  </p:childTnLst>
                                </p:cTn>
                              </p:par>
                            </p:childTnLst>
                          </p:cTn>
                        </p:par>
                        <p:par>
                          <p:cTn id="125" fill="hold">
                            <p:stCondLst>
                              <p:cond delay="1100"/>
                            </p:stCondLst>
                            <p:childTnLst>
                              <p:par>
                                <p:cTn id="126" presetID="1" presetClass="entr" presetSubtype="0" fill="hold" nodeType="afterEffect">
                                  <p:stCondLst>
                                    <p:cond delay="0"/>
                                  </p:stCondLst>
                                  <p:childTnLst>
                                    <p:set>
                                      <p:cBhvr>
                                        <p:cTn id="127" dur="1" fill="hold">
                                          <p:stCondLst>
                                            <p:cond delay="0"/>
                                          </p:stCondLst>
                                        </p:cTn>
                                        <p:tgtEl>
                                          <p:spTgt spid="94"/>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childTnLst>
                                </p:cTn>
                              </p:par>
                            </p:childTnLst>
                          </p:cTn>
                        </p:par>
                        <p:par>
                          <p:cTn id="130" fill="hold">
                            <p:stCondLst>
                              <p:cond delay="1100"/>
                            </p:stCondLst>
                            <p:childTnLst>
                              <p:par>
                                <p:cTn id="131" presetID="1" presetClass="exit" presetSubtype="0" fill="hold" nodeType="afterEffect">
                                  <p:stCondLst>
                                    <p:cond delay="100"/>
                                  </p:stCondLst>
                                  <p:childTnLst>
                                    <p:set>
                                      <p:cBhvr>
                                        <p:cTn id="132" dur="1" fill="hold">
                                          <p:stCondLst>
                                            <p:cond delay="0"/>
                                          </p:stCondLst>
                                        </p:cTn>
                                        <p:tgtEl>
                                          <p:spTgt spid="94"/>
                                        </p:tgtEl>
                                        <p:attrNameLst>
                                          <p:attrName>style.visibility</p:attrName>
                                        </p:attrNameLst>
                                      </p:cBhvr>
                                      <p:to>
                                        <p:strVal val="hidden"/>
                                      </p:to>
                                    </p:set>
                                  </p:childTnLst>
                                </p:cTn>
                              </p:par>
                            </p:childTnLst>
                          </p:cTn>
                        </p:par>
                        <p:par>
                          <p:cTn id="133" fill="hold">
                            <p:stCondLst>
                              <p:cond delay="1200"/>
                            </p:stCondLst>
                            <p:childTnLst>
                              <p:par>
                                <p:cTn id="134" presetID="1" presetClass="entr" presetSubtype="0" fill="hold" nodeType="afterEffect">
                                  <p:stCondLst>
                                    <p:cond delay="0"/>
                                  </p:stCondLst>
                                  <p:childTnLst>
                                    <p:set>
                                      <p:cBhvr>
                                        <p:cTn id="135" dur="1" fill="hold">
                                          <p:stCondLst>
                                            <p:cond delay="0"/>
                                          </p:stCondLst>
                                        </p:cTn>
                                        <p:tgtEl>
                                          <p:spTgt spid="132"/>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01"/>
                                        </p:tgtEl>
                                        <p:attrNameLst>
                                          <p:attrName>style.visibility</p:attrName>
                                        </p:attrNameLst>
                                      </p:cBhvr>
                                      <p:to>
                                        <p:strVal val="visible"/>
                                      </p:to>
                                    </p:set>
                                  </p:childTnLst>
                                </p:cTn>
                              </p:par>
                            </p:childTnLst>
                          </p:cTn>
                        </p:par>
                        <p:par>
                          <p:cTn id="138" fill="hold">
                            <p:stCondLst>
                              <p:cond delay="1200"/>
                            </p:stCondLst>
                            <p:childTnLst>
                              <p:par>
                                <p:cTn id="139" presetID="1" presetClass="exit" presetSubtype="0" fill="hold" nodeType="afterEffect">
                                  <p:stCondLst>
                                    <p:cond delay="100"/>
                                  </p:stCondLst>
                                  <p:childTnLst>
                                    <p:set>
                                      <p:cBhvr>
                                        <p:cTn id="140" dur="1" fill="hold">
                                          <p:stCondLst>
                                            <p:cond delay="0"/>
                                          </p:stCondLst>
                                        </p:cTn>
                                        <p:tgtEl>
                                          <p:spTgt spid="132"/>
                                        </p:tgtEl>
                                        <p:attrNameLst>
                                          <p:attrName>style.visibility</p:attrName>
                                        </p:attrNameLst>
                                      </p:cBhvr>
                                      <p:to>
                                        <p:strVal val="hidden"/>
                                      </p:to>
                                    </p:set>
                                  </p:childTnLst>
                                </p:cTn>
                              </p:par>
                            </p:childTnLst>
                          </p:cTn>
                        </p:par>
                        <p:par>
                          <p:cTn id="141" fill="hold">
                            <p:stCondLst>
                              <p:cond delay="1300"/>
                            </p:stCondLst>
                            <p:childTnLst>
                              <p:par>
                                <p:cTn id="142" presetID="1" presetClass="entr" presetSubtype="0" fill="hold" nodeType="afterEffect">
                                  <p:stCondLst>
                                    <p:cond delay="0"/>
                                  </p:stCondLst>
                                  <p:childTnLst>
                                    <p:set>
                                      <p:cBhvr>
                                        <p:cTn id="143" dur="1" fill="hold">
                                          <p:stCondLst>
                                            <p:cond delay="0"/>
                                          </p:stCondLst>
                                        </p:cTn>
                                        <p:tgtEl>
                                          <p:spTgt spid="13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108"/>
                                        </p:tgtEl>
                                        <p:attrNameLst>
                                          <p:attrName>style.visibility</p:attrName>
                                        </p:attrNameLst>
                                      </p:cBhvr>
                                      <p:to>
                                        <p:strVal val="visible"/>
                                      </p:to>
                                    </p:set>
                                  </p:childTnLst>
                                </p:cTn>
                              </p:par>
                            </p:childTnLst>
                          </p:cTn>
                        </p:par>
                        <p:par>
                          <p:cTn id="146" fill="hold">
                            <p:stCondLst>
                              <p:cond delay="1300"/>
                            </p:stCondLst>
                            <p:childTnLst>
                              <p:par>
                                <p:cTn id="147" presetID="1" presetClass="exit" presetSubtype="0" fill="hold" nodeType="afterEffect">
                                  <p:stCondLst>
                                    <p:cond delay="100"/>
                                  </p:stCondLst>
                                  <p:childTnLst>
                                    <p:set>
                                      <p:cBhvr>
                                        <p:cTn id="148" dur="1" fill="hold">
                                          <p:stCondLst>
                                            <p:cond delay="0"/>
                                          </p:stCondLst>
                                        </p:cTn>
                                        <p:tgtEl>
                                          <p:spTgt spid="133"/>
                                        </p:tgtEl>
                                        <p:attrNameLst>
                                          <p:attrName>style.visibility</p:attrName>
                                        </p:attrNameLst>
                                      </p:cBhvr>
                                      <p:to>
                                        <p:strVal val="hidden"/>
                                      </p:to>
                                    </p:set>
                                  </p:childTnLst>
                                </p:cTn>
                              </p:par>
                            </p:childTnLst>
                          </p:cTn>
                        </p:par>
                        <p:par>
                          <p:cTn id="149" fill="hold">
                            <p:stCondLst>
                              <p:cond delay="1400"/>
                            </p:stCondLst>
                            <p:childTnLst>
                              <p:par>
                                <p:cTn id="150" presetID="1" presetClass="entr" presetSubtype="0" fill="hold" nodeType="afterEffect">
                                  <p:stCondLst>
                                    <p:cond delay="0"/>
                                  </p:stCondLst>
                                  <p:childTnLst>
                                    <p:set>
                                      <p:cBhvr>
                                        <p:cTn id="151" dur="1" fill="hold">
                                          <p:stCondLst>
                                            <p:cond delay="0"/>
                                          </p:stCondLst>
                                        </p:cTn>
                                        <p:tgtEl>
                                          <p:spTgt spid="134"/>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115"/>
                                        </p:tgtEl>
                                        <p:attrNameLst>
                                          <p:attrName>style.visibility</p:attrName>
                                        </p:attrNameLst>
                                      </p:cBhvr>
                                      <p:to>
                                        <p:strVal val="visible"/>
                                      </p:to>
                                    </p:set>
                                  </p:childTnLst>
                                </p:cTn>
                              </p:par>
                            </p:childTnLst>
                          </p:cTn>
                        </p:par>
                        <p:par>
                          <p:cTn id="154" fill="hold">
                            <p:stCondLst>
                              <p:cond delay="1400"/>
                            </p:stCondLst>
                            <p:childTnLst>
                              <p:par>
                                <p:cTn id="155" presetID="1" presetClass="exit" presetSubtype="0" fill="hold" nodeType="afterEffect">
                                  <p:stCondLst>
                                    <p:cond delay="100"/>
                                  </p:stCondLst>
                                  <p:childTnLst>
                                    <p:set>
                                      <p:cBhvr>
                                        <p:cTn id="156" dur="1" fill="hold">
                                          <p:stCondLst>
                                            <p:cond delay="0"/>
                                          </p:stCondLst>
                                        </p:cTn>
                                        <p:tgtEl>
                                          <p:spTgt spid="134"/>
                                        </p:tgtEl>
                                        <p:attrNameLst>
                                          <p:attrName>style.visibility</p:attrName>
                                        </p:attrNameLst>
                                      </p:cBhvr>
                                      <p:to>
                                        <p:strVal val="hidden"/>
                                      </p:to>
                                    </p:set>
                                  </p:childTnLst>
                                </p:cTn>
                              </p:par>
                            </p:childTnLst>
                          </p:cTn>
                        </p:par>
                        <p:par>
                          <p:cTn id="157" fill="hold">
                            <p:stCondLst>
                              <p:cond delay="1500"/>
                            </p:stCondLst>
                            <p:childTnLst>
                              <p:par>
                                <p:cTn id="158" presetID="1" presetClass="entr" presetSubtype="0" fill="hold" nodeType="afterEffect">
                                  <p:stCondLst>
                                    <p:cond delay="0"/>
                                  </p:stCondLst>
                                  <p:childTnLst>
                                    <p:set>
                                      <p:cBhvr>
                                        <p:cTn id="159" dur="1" fill="hold">
                                          <p:stCondLst>
                                            <p:cond delay="0"/>
                                          </p:stCondLst>
                                        </p:cTn>
                                        <p:tgtEl>
                                          <p:spTgt spid="135"/>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129"/>
                                        </p:tgtEl>
                                        <p:attrNameLst>
                                          <p:attrName>style.visibility</p:attrName>
                                        </p:attrNameLst>
                                      </p:cBhvr>
                                      <p:to>
                                        <p:strVal val="visible"/>
                                      </p:to>
                                    </p:set>
                                  </p:childTnLst>
                                </p:cTn>
                              </p:par>
                            </p:childTnLst>
                          </p:cTn>
                        </p:par>
                        <p:par>
                          <p:cTn id="162" fill="hold">
                            <p:stCondLst>
                              <p:cond delay="1500"/>
                            </p:stCondLst>
                            <p:childTnLst>
                              <p:par>
                                <p:cTn id="163" presetID="1" presetClass="exit" presetSubtype="0" fill="hold" nodeType="afterEffect">
                                  <p:stCondLst>
                                    <p:cond delay="100"/>
                                  </p:stCondLst>
                                  <p:childTnLst>
                                    <p:set>
                                      <p:cBhvr>
                                        <p:cTn id="164" dur="1" fill="hold">
                                          <p:stCondLst>
                                            <p:cond delay="0"/>
                                          </p:stCondLst>
                                        </p:cTn>
                                        <p:tgtEl>
                                          <p:spTgt spid="135"/>
                                        </p:tgtEl>
                                        <p:attrNameLst>
                                          <p:attrName>style.visibility</p:attrName>
                                        </p:attrNameLst>
                                      </p:cBhvr>
                                      <p:to>
                                        <p:strVal val="hidden"/>
                                      </p:to>
                                    </p:set>
                                  </p:childTnLst>
                                </p:cTn>
                              </p:par>
                            </p:childTnLst>
                          </p:cTn>
                        </p:par>
                        <p:par>
                          <p:cTn id="165" fill="hold">
                            <p:stCondLst>
                              <p:cond delay="1600"/>
                            </p:stCondLst>
                            <p:childTnLst>
                              <p:par>
                                <p:cTn id="166" presetID="1" presetClass="entr" presetSubtype="0" fill="hold" nodeType="afterEffect">
                                  <p:stCondLst>
                                    <p:cond delay="0"/>
                                  </p:stCondLst>
                                  <p:childTnLst>
                                    <p:set>
                                      <p:cBhvr>
                                        <p:cTn id="167" dur="1" fill="hold">
                                          <p:stCondLst>
                                            <p:cond delay="0"/>
                                          </p:stCondLst>
                                        </p:cTn>
                                        <p:tgtEl>
                                          <p:spTgt spid="94"/>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119"/>
                                        </p:tgtEl>
                                        <p:attrNameLst>
                                          <p:attrName>style.visibility</p:attrName>
                                        </p:attrNameLst>
                                      </p:cBhvr>
                                      <p:to>
                                        <p:strVal val="visible"/>
                                      </p:to>
                                    </p:set>
                                  </p:childTnLst>
                                </p:cTn>
                              </p:par>
                            </p:childTnLst>
                          </p:cTn>
                        </p:par>
                        <p:par>
                          <p:cTn id="170" fill="hold">
                            <p:stCondLst>
                              <p:cond delay="1600"/>
                            </p:stCondLst>
                            <p:childTnLst>
                              <p:par>
                                <p:cTn id="171" presetID="1" presetClass="exit" presetSubtype="0" fill="hold" nodeType="afterEffect">
                                  <p:stCondLst>
                                    <p:cond delay="100"/>
                                  </p:stCondLst>
                                  <p:childTnLst>
                                    <p:set>
                                      <p:cBhvr>
                                        <p:cTn id="172" dur="1" fill="hold">
                                          <p:stCondLst>
                                            <p:cond delay="0"/>
                                          </p:stCondLst>
                                        </p:cTn>
                                        <p:tgtEl>
                                          <p:spTgt spid="94"/>
                                        </p:tgtEl>
                                        <p:attrNameLst>
                                          <p:attrName>style.visibility</p:attrName>
                                        </p:attrNameLst>
                                      </p:cBhvr>
                                      <p:to>
                                        <p:strVal val="hidden"/>
                                      </p:to>
                                    </p:set>
                                  </p:childTnLst>
                                </p:cTn>
                              </p:par>
                            </p:childTnLst>
                          </p:cTn>
                        </p:par>
                        <p:par>
                          <p:cTn id="173" fill="hold">
                            <p:stCondLst>
                              <p:cond delay="1700"/>
                            </p:stCondLst>
                            <p:childTnLst>
                              <p:par>
                                <p:cTn id="174" presetID="1" presetClass="entr" presetSubtype="0" fill="hold" nodeType="afterEffect">
                                  <p:stCondLst>
                                    <p:cond delay="0"/>
                                  </p:stCondLst>
                                  <p:childTnLst>
                                    <p:set>
                                      <p:cBhvr>
                                        <p:cTn id="175" dur="1" fill="hold">
                                          <p:stCondLst>
                                            <p:cond delay="0"/>
                                          </p:stCondLst>
                                        </p:cTn>
                                        <p:tgtEl>
                                          <p:spTgt spid="132"/>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98"/>
                                        </p:tgtEl>
                                        <p:attrNameLst>
                                          <p:attrName>style.visibility</p:attrName>
                                        </p:attrNameLst>
                                      </p:cBhvr>
                                      <p:to>
                                        <p:strVal val="visible"/>
                                      </p:to>
                                    </p:set>
                                  </p:childTnLst>
                                </p:cTn>
                              </p:par>
                            </p:childTnLst>
                          </p:cTn>
                        </p:par>
                        <p:par>
                          <p:cTn id="178" fill="hold">
                            <p:stCondLst>
                              <p:cond delay="1700"/>
                            </p:stCondLst>
                            <p:childTnLst>
                              <p:par>
                                <p:cTn id="179" presetID="1" presetClass="exit" presetSubtype="0" fill="hold" nodeType="afterEffect">
                                  <p:stCondLst>
                                    <p:cond delay="100"/>
                                  </p:stCondLst>
                                  <p:childTnLst>
                                    <p:set>
                                      <p:cBhvr>
                                        <p:cTn id="180" dur="1" fill="hold">
                                          <p:stCondLst>
                                            <p:cond delay="0"/>
                                          </p:stCondLst>
                                        </p:cTn>
                                        <p:tgtEl>
                                          <p:spTgt spid="132"/>
                                        </p:tgtEl>
                                        <p:attrNameLst>
                                          <p:attrName>style.visibility</p:attrName>
                                        </p:attrNameLst>
                                      </p:cBhvr>
                                      <p:to>
                                        <p:strVal val="hidden"/>
                                      </p:to>
                                    </p:set>
                                  </p:childTnLst>
                                </p:cTn>
                              </p:par>
                            </p:childTnLst>
                          </p:cTn>
                        </p:par>
                        <p:par>
                          <p:cTn id="181" fill="hold">
                            <p:stCondLst>
                              <p:cond delay="1800"/>
                            </p:stCondLst>
                            <p:childTnLst>
                              <p:par>
                                <p:cTn id="182" presetID="1" presetClass="entr" presetSubtype="0" fill="hold" nodeType="afterEffect">
                                  <p:stCondLst>
                                    <p:cond delay="0"/>
                                  </p:stCondLst>
                                  <p:childTnLst>
                                    <p:set>
                                      <p:cBhvr>
                                        <p:cTn id="183" dur="1" fill="hold">
                                          <p:stCondLst>
                                            <p:cond delay="0"/>
                                          </p:stCondLst>
                                        </p:cTn>
                                        <p:tgtEl>
                                          <p:spTgt spid="133"/>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105"/>
                                        </p:tgtEl>
                                        <p:attrNameLst>
                                          <p:attrName>style.visibility</p:attrName>
                                        </p:attrNameLst>
                                      </p:cBhvr>
                                      <p:to>
                                        <p:strVal val="visible"/>
                                      </p:to>
                                    </p:set>
                                  </p:childTnLst>
                                </p:cTn>
                              </p:par>
                            </p:childTnLst>
                          </p:cTn>
                        </p:par>
                        <p:par>
                          <p:cTn id="186" fill="hold">
                            <p:stCondLst>
                              <p:cond delay="1800"/>
                            </p:stCondLst>
                            <p:childTnLst>
                              <p:par>
                                <p:cTn id="187" presetID="1" presetClass="exit" presetSubtype="0" fill="hold" nodeType="afterEffect">
                                  <p:stCondLst>
                                    <p:cond delay="100"/>
                                  </p:stCondLst>
                                  <p:childTnLst>
                                    <p:set>
                                      <p:cBhvr>
                                        <p:cTn id="188" dur="1" fill="hold">
                                          <p:stCondLst>
                                            <p:cond delay="0"/>
                                          </p:stCondLst>
                                        </p:cTn>
                                        <p:tgtEl>
                                          <p:spTgt spid="133"/>
                                        </p:tgtEl>
                                        <p:attrNameLst>
                                          <p:attrName>style.visibility</p:attrName>
                                        </p:attrNameLst>
                                      </p:cBhvr>
                                      <p:to>
                                        <p:strVal val="hidden"/>
                                      </p:to>
                                    </p:set>
                                  </p:childTnLst>
                                </p:cTn>
                              </p:par>
                            </p:childTnLst>
                          </p:cTn>
                        </p:par>
                        <p:par>
                          <p:cTn id="189" fill="hold">
                            <p:stCondLst>
                              <p:cond delay="1900"/>
                            </p:stCondLst>
                            <p:childTnLst>
                              <p:par>
                                <p:cTn id="190" presetID="1" presetClass="entr" presetSubtype="0" fill="hold" nodeType="afterEffect">
                                  <p:stCondLst>
                                    <p:cond delay="0"/>
                                  </p:stCondLst>
                                  <p:childTnLst>
                                    <p:set>
                                      <p:cBhvr>
                                        <p:cTn id="191" dur="1" fill="hold">
                                          <p:stCondLst>
                                            <p:cond delay="0"/>
                                          </p:stCondLst>
                                        </p:cTn>
                                        <p:tgtEl>
                                          <p:spTgt spid="134"/>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112"/>
                                        </p:tgtEl>
                                        <p:attrNameLst>
                                          <p:attrName>style.visibility</p:attrName>
                                        </p:attrNameLst>
                                      </p:cBhvr>
                                      <p:to>
                                        <p:strVal val="visible"/>
                                      </p:to>
                                    </p:set>
                                  </p:childTnLst>
                                </p:cTn>
                              </p:par>
                            </p:childTnLst>
                          </p:cTn>
                        </p:par>
                        <p:par>
                          <p:cTn id="194" fill="hold">
                            <p:stCondLst>
                              <p:cond delay="1900"/>
                            </p:stCondLst>
                            <p:childTnLst>
                              <p:par>
                                <p:cTn id="195" presetID="1" presetClass="exit" presetSubtype="0" fill="hold" nodeType="afterEffect">
                                  <p:stCondLst>
                                    <p:cond delay="100"/>
                                  </p:stCondLst>
                                  <p:childTnLst>
                                    <p:set>
                                      <p:cBhvr>
                                        <p:cTn id="196" dur="1" fill="hold">
                                          <p:stCondLst>
                                            <p:cond delay="0"/>
                                          </p:stCondLst>
                                        </p:cTn>
                                        <p:tgtEl>
                                          <p:spTgt spid="134"/>
                                        </p:tgtEl>
                                        <p:attrNameLst>
                                          <p:attrName>style.visibility</p:attrName>
                                        </p:attrNameLst>
                                      </p:cBhvr>
                                      <p:to>
                                        <p:strVal val="hidden"/>
                                      </p:to>
                                    </p:set>
                                  </p:childTnLst>
                                </p:cTn>
                              </p:par>
                            </p:childTnLst>
                          </p:cTn>
                        </p:par>
                        <p:par>
                          <p:cTn id="197" fill="hold">
                            <p:stCondLst>
                              <p:cond delay="2000"/>
                            </p:stCondLst>
                            <p:childTnLst>
                              <p:par>
                                <p:cTn id="198" presetID="1" presetClass="entr" presetSubtype="0" fill="hold" nodeType="afterEffect">
                                  <p:stCondLst>
                                    <p:cond delay="0"/>
                                  </p:stCondLst>
                                  <p:childTnLst>
                                    <p:set>
                                      <p:cBhvr>
                                        <p:cTn id="199" dur="1" fill="hold">
                                          <p:stCondLst>
                                            <p:cond delay="0"/>
                                          </p:stCondLst>
                                        </p:cTn>
                                        <p:tgtEl>
                                          <p:spTgt spid="135"/>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126"/>
                                        </p:tgtEl>
                                        <p:attrNameLst>
                                          <p:attrName>style.visibility</p:attrName>
                                        </p:attrNameLst>
                                      </p:cBhvr>
                                      <p:to>
                                        <p:strVal val="visible"/>
                                      </p:to>
                                    </p:set>
                                  </p:childTnLst>
                                </p:cTn>
                              </p:par>
                            </p:childTnLst>
                          </p:cTn>
                        </p:par>
                        <p:par>
                          <p:cTn id="202" fill="hold">
                            <p:stCondLst>
                              <p:cond delay="2000"/>
                            </p:stCondLst>
                            <p:childTnLst>
                              <p:par>
                                <p:cTn id="203" presetID="1" presetClass="exit" presetSubtype="0" fill="hold" nodeType="afterEffect">
                                  <p:stCondLst>
                                    <p:cond delay="100"/>
                                  </p:stCondLst>
                                  <p:childTnLst>
                                    <p:set>
                                      <p:cBhvr>
                                        <p:cTn id="204" dur="1" fill="hold">
                                          <p:stCondLst>
                                            <p:cond delay="0"/>
                                          </p:stCondLst>
                                        </p:cTn>
                                        <p:tgtEl>
                                          <p:spTgt spid="135"/>
                                        </p:tgtEl>
                                        <p:attrNameLst>
                                          <p:attrName>style.visibility</p:attrName>
                                        </p:attrNameLst>
                                      </p:cBhvr>
                                      <p:to>
                                        <p:strVal val="hidden"/>
                                      </p:to>
                                    </p:set>
                                  </p:childTnLst>
                                </p:cTn>
                              </p:par>
                            </p:childTnLst>
                          </p:cTn>
                        </p:par>
                        <p:par>
                          <p:cTn id="205" fill="hold">
                            <p:stCondLst>
                              <p:cond delay="2100"/>
                            </p:stCondLst>
                            <p:childTnLst>
                              <p:par>
                                <p:cTn id="206" presetID="1" presetClass="entr" presetSubtype="0" fill="hold" nodeType="afterEffect">
                                  <p:stCondLst>
                                    <p:cond delay="0"/>
                                  </p:stCondLst>
                                  <p:childTnLst>
                                    <p:set>
                                      <p:cBhvr>
                                        <p:cTn id="207" dur="1" fill="hold">
                                          <p:stCondLst>
                                            <p:cond delay="0"/>
                                          </p:stCondLst>
                                        </p:cTn>
                                        <p:tgtEl>
                                          <p:spTgt spid="94"/>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120"/>
                                        </p:tgtEl>
                                        <p:attrNameLst>
                                          <p:attrName>style.visibility</p:attrName>
                                        </p:attrNameLst>
                                      </p:cBhvr>
                                      <p:to>
                                        <p:strVal val="visible"/>
                                      </p:to>
                                    </p:set>
                                  </p:childTnLst>
                                </p:cTn>
                              </p:par>
                            </p:childTnLst>
                          </p:cTn>
                        </p:par>
                        <p:par>
                          <p:cTn id="210" fill="hold">
                            <p:stCondLst>
                              <p:cond delay="2100"/>
                            </p:stCondLst>
                            <p:childTnLst>
                              <p:par>
                                <p:cTn id="211" presetID="1" presetClass="exit" presetSubtype="0" fill="hold" nodeType="afterEffect">
                                  <p:stCondLst>
                                    <p:cond delay="100"/>
                                  </p:stCondLst>
                                  <p:childTnLst>
                                    <p:set>
                                      <p:cBhvr>
                                        <p:cTn id="212" dur="1" fill="hold">
                                          <p:stCondLst>
                                            <p:cond delay="0"/>
                                          </p:stCondLst>
                                        </p:cTn>
                                        <p:tgtEl>
                                          <p:spTgt spid="94"/>
                                        </p:tgtEl>
                                        <p:attrNameLst>
                                          <p:attrName>style.visibility</p:attrName>
                                        </p:attrNameLst>
                                      </p:cBhvr>
                                      <p:to>
                                        <p:strVal val="hidden"/>
                                      </p:to>
                                    </p:set>
                                  </p:childTnLst>
                                </p:cTn>
                              </p:par>
                            </p:childTnLst>
                          </p:cTn>
                        </p:par>
                        <p:par>
                          <p:cTn id="213" fill="hold">
                            <p:stCondLst>
                              <p:cond delay="2200"/>
                            </p:stCondLst>
                            <p:childTnLst>
                              <p:par>
                                <p:cTn id="214" presetID="1" presetClass="entr" presetSubtype="0" fill="hold" nodeType="afterEffect">
                                  <p:stCondLst>
                                    <p:cond delay="0"/>
                                  </p:stCondLst>
                                  <p:childTnLst>
                                    <p:set>
                                      <p:cBhvr>
                                        <p:cTn id="215" dur="1" fill="hold">
                                          <p:stCondLst>
                                            <p:cond delay="0"/>
                                          </p:stCondLst>
                                        </p:cTn>
                                        <p:tgtEl>
                                          <p:spTgt spid="132"/>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99"/>
                                        </p:tgtEl>
                                        <p:attrNameLst>
                                          <p:attrName>style.visibility</p:attrName>
                                        </p:attrNameLst>
                                      </p:cBhvr>
                                      <p:to>
                                        <p:strVal val="visible"/>
                                      </p:to>
                                    </p:set>
                                  </p:childTnLst>
                                </p:cTn>
                              </p:par>
                            </p:childTnLst>
                          </p:cTn>
                        </p:par>
                        <p:par>
                          <p:cTn id="218" fill="hold">
                            <p:stCondLst>
                              <p:cond delay="2200"/>
                            </p:stCondLst>
                            <p:childTnLst>
                              <p:par>
                                <p:cTn id="219" presetID="1" presetClass="exit" presetSubtype="0" fill="hold" nodeType="afterEffect">
                                  <p:stCondLst>
                                    <p:cond delay="100"/>
                                  </p:stCondLst>
                                  <p:childTnLst>
                                    <p:set>
                                      <p:cBhvr>
                                        <p:cTn id="220" dur="1" fill="hold">
                                          <p:stCondLst>
                                            <p:cond delay="0"/>
                                          </p:stCondLst>
                                        </p:cTn>
                                        <p:tgtEl>
                                          <p:spTgt spid="132"/>
                                        </p:tgtEl>
                                        <p:attrNameLst>
                                          <p:attrName>style.visibility</p:attrName>
                                        </p:attrNameLst>
                                      </p:cBhvr>
                                      <p:to>
                                        <p:strVal val="hidden"/>
                                      </p:to>
                                    </p:set>
                                  </p:childTnLst>
                                </p:cTn>
                              </p:par>
                            </p:childTnLst>
                          </p:cTn>
                        </p:par>
                        <p:par>
                          <p:cTn id="221" fill="hold">
                            <p:stCondLst>
                              <p:cond delay="2300"/>
                            </p:stCondLst>
                            <p:childTnLst>
                              <p:par>
                                <p:cTn id="222" presetID="1" presetClass="entr" presetSubtype="0" fill="hold" nodeType="afterEffect">
                                  <p:stCondLst>
                                    <p:cond delay="0"/>
                                  </p:stCondLst>
                                  <p:childTnLst>
                                    <p:set>
                                      <p:cBhvr>
                                        <p:cTn id="223" dur="1" fill="hold">
                                          <p:stCondLst>
                                            <p:cond delay="0"/>
                                          </p:stCondLst>
                                        </p:cTn>
                                        <p:tgtEl>
                                          <p:spTgt spid="133"/>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106"/>
                                        </p:tgtEl>
                                        <p:attrNameLst>
                                          <p:attrName>style.visibility</p:attrName>
                                        </p:attrNameLst>
                                      </p:cBhvr>
                                      <p:to>
                                        <p:strVal val="visible"/>
                                      </p:to>
                                    </p:set>
                                  </p:childTnLst>
                                </p:cTn>
                              </p:par>
                            </p:childTnLst>
                          </p:cTn>
                        </p:par>
                        <p:par>
                          <p:cTn id="226" fill="hold">
                            <p:stCondLst>
                              <p:cond delay="2300"/>
                            </p:stCondLst>
                            <p:childTnLst>
                              <p:par>
                                <p:cTn id="227" presetID="1" presetClass="exit" presetSubtype="0" fill="hold" nodeType="afterEffect">
                                  <p:stCondLst>
                                    <p:cond delay="100"/>
                                  </p:stCondLst>
                                  <p:childTnLst>
                                    <p:set>
                                      <p:cBhvr>
                                        <p:cTn id="228" dur="1" fill="hold">
                                          <p:stCondLst>
                                            <p:cond delay="0"/>
                                          </p:stCondLst>
                                        </p:cTn>
                                        <p:tgtEl>
                                          <p:spTgt spid="133"/>
                                        </p:tgtEl>
                                        <p:attrNameLst>
                                          <p:attrName>style.visibility</p:attrName>
                                        </p:attrNameLst>
                                      </p:cBhvr>
                                      <p:to>
                                        <p:strVal val="hidden"/>
                                      </p:to>
                                    </p:set>
                                  </p:childTnLst>
                                </p:cTn>
                              </p:par>
                            </p:childTnLst>
                          </p:cTn>
                        </p:par>
                        <p:par>
                          <p:cTn id="229" fill="hold">
                            <p:stCondLst>
                              <p:cond delay="2400"/>
                            </p:stCondLst>
                            <p:childTnLst>
                              <p:par>
                                <p:cTn id="230" presetID="1" presetClass="entr" presetSubtype="0" fill="hold" nodeType="afterEffect">
                                  <p:stCondLst>
                                    <p:cond delay="0"/>
                                  </p:stCondLst>
                                  <p:childTnLst>
                                    <p:set>
                                      <p:cBhvr>
                                        <p:cTn id="231" dur="1" fill="hold">
                                          <p:stCondLst>
                                            <p:cond delay="0"/>
                                          </p:stCondLst>
                                        </p:cTn>
                                        <p:tgtEl>
                                          <p:spTgt spid="134"/>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113"/>
                                        </p:tgtEl>
                                        <p:attrNameLst>
                                          <p:attrName>style.visibility</p:attrName>
                                        </p:attrNameLst>
                                      </p:cBhvr>
                                      <p:to>
                                        <p:strVal val="visible"/>
                                      </p:to>
                                    </p:set>
                                  </p:childTnLst>
                                </p:cTn>
                              </p:par>
                            </p:childTnLst>
                          </p:cTn>
                        </p:par>
                        <p:par>
                          <p:cTn id="234" fill="hold">
                            <p:stCondLst>
                              <p:cond delay="2400"/>
                            </p:stCondLst>
                            <p:childTnLst>
                              <p:par>
                                <p:cTn id="235" presetID="1" presetClass="exit" presetSubtype="0" fill="hold" nodeType="afterEffect">
                                  <p:stCondLst>
                                    <p:cond delay="100"/>
                                  </p:stCondLst>
                                  <p:childTnLst>
                                    <p:set>
                                      <p:cBhvr>
                                        <p:cTn id="236" dur="1" fill="hold">
                                          <p:stCondLst>
                                            <p:cond delay="0"/>
                                          </p:stCondLst>
                                        </p:cTn>
                                        <p:tgtEl>
                                          <p:spTgt spid="134"/>
                                        </p:tgtEl>
                                        <p:attrNameLst>
                                          <p:attrName>style.visibility</p:attrName>
                                        </p:attrNameLst>
                                      </p:cBhvr>
                                      <p:to>
                                        <p:strVal val="hidden"/>
                                      </p:to>
                                    </p:set>
                                  </p:childTnLst>
                                </p:cTn>
                              </p:par>
                            </p:childTnLst>
                          </p:cTn>
                        </p:par>
                        <p:par>
                          <p:cTn id="237" fill="hold">
                            <p:stCondLst>
                              <p:cond delay="2500"/>
                            </p:stCondLst>
                            <p:childTnLst>
                              <p:par>
                                <p:cTn id="238" presetID="1" presetClass="entr" presetSubtype="0" fill="hold" nodeType="afterEffect">
                                  <p:stCondLst>
                                    <p:cond delay="0"/>
                                  </p:stCondLst>
                                  <p:childTnLst>
                                    <p:set>
                                      <p:cBhvr>
                                        <p:cTn id="239" dur="1" fill="hold">
                                          <p:stCondLst>
                                            <p:cond delay="0"/>
                                          </p:stCondLst>
                                        </p:cTn>
                                        <p:tgtEl>
                                          <p:spTgt spid="135"/>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127"/>
                                        </p:tgtEl>
                                        <p:attrNameLst>
                                          <p:attrName>style.visibility</p:attrName>
                                        </p:attrNameLst>
                                      </p:cBhvr>
                                      <p:to>
                                        <p:strVal val="visible"/>
                                      </p:to>
                                    </p:set>
                                  </p:childTnLst>
                                </p:cTn>
                              </p:par>
                            </p:childTnLst>
                          </p:cTn>
                        </p:par>
                        <p:par>
                          <p:cTn id="242" fill="hold">
                            <p:stCondLst>
                              <p:cond delay="2500"/>
                            </p:stCondLst>
                            <p:childTnLst>
                              <p:par>
                                <p:cTn id="243" presetID="1" presetClass="exit" presetSubtype="0" fill="hold" nodeType="afterEffect">
                                  <p:stCondLst>
                                    <p:cond delay="100"/>
                                  </p:stCondLst>
                                  <p:childTnLst>
                                    <p:set>
                                      <p:cBhvr>
                                        <p:cTn id="244" dur="1" fill="hold">
                                          <p:stCondLst>
                                            <p:cond delay="0"/>
                                          </p:stCondLst>
                                        </p:cTn>
                                        <p:tgtEl>
                                          <p:spTgt spid="135"/>
                                        </p:tgtEl>
                                        <p:attrNameLst>
                                          <p:attrName>style.visibility</p:attrName>
                                        </p:attrNameLst>
                                      </p:cBhvr>
                                      <p:to>
                                        <p:strVal val="hidden"/>
                                      </p:to>
                                    </p:set>
                                  </p:childTnLst>
                                </p:cTn>
                              </p:par>
                            </p:childTnLst>
                          </p:cTn>
                        </p:par>
                        <p:par>
                          <p:cTn id="245" fill="hold">
                            <p:stCondLst>
                              <p:cond delay="2600"/>
                            </p:stCondLst>
                            <p:childTnLst>
                              <p:par>
                                <p:cTn id="246" presetID="1" presetClass="entr" presetSubtype="0" fill="hold" nodeType="afterEffect">
                                  <p:stCondLst>
                                    <p:cond delay="0"/>
                                  </p:stCondLst>
                                  <p:childTnLst>
                                    <p:set>
                                      <p:cBhvr>
                                        <p:cTn id="247" dur="1" fill="hold">
                                          <p:stCondLst>
                                            <p:cond delay="0"/>
                                          </p:stCondLst>
                                        </p:cTn>
                                        <p:tgtEl>
                                          <p:spTgt spid="94"/>
                                        </p:tgtEl>
                                        <p:attrNameLst>
                                          <p:attrName>style.visibility</p:attrName>
                                        </p:attrNameLst>
                                      </p:cBhvr>
                                      <p:to>
                                        <p:strVal val="visible"/>
                                      </p:to>
                                    </p:set>
                                  </p:childTnLst>
                                </p:cTn>
                              </p:par>
                              <p:par>
                                <p:cTn id="248" presetID="1" presetClass="entr" presetSubtype="0" fill="hold" grpId="0" nodeType="withEffect">
                                  <p:stCondLst>
                                    <p:cond delay="0"/>
                                  </p:stCondLst>
                                  <p:childTnLst>
                                    <p:set>
                                      <p:cBhvr>
                                        <p:cTn id="249" dur="1" fill="hold">
                                          <p:stCondLst>
                                            <p:cond delay="0"/>
                                          </p:stCondLst>
                                        </p:cTn>
                                        <p:tgtEl>
                                          <p:spTgt spid="121"/>
                                        </p:tgtEl>
                                        <p:attrNameLst>
                                          <p:attrName>style.visibility</p:attrName>
                                        </p:attrNameLst>
                                      </p:cBhvr>
                                      <p:to>
                                        <p:strVal val="visible"/>
                                      </p:to>
                                    </p:set>
                                  </p:childTnLst>
                                </p:cTn>
                              </p:par>
                            </p:childTnLst>
                          </p:cTn>
                        </p:par>
                        <p:par>
                          <p:cTn id="250" fill="hold">
                            <p:stCondLst>
                              <p:cond delay="2600"/>
                            </p:stCondLst>
                            <p:childTnLst>
                              <p:par>
                                <p:cTn id="251" presetID="1" presetClass="exit" presetSubtype="0" fill="hold" nodeType="afterEffect">
                                  <p:stCondLst>
                                    <p:cond delay="100"/>
                                  </p:stCondLst>
                                  <p:childTnLst>
                                    <p:set>
                                      <p:cBhvr>
                                        <p:cTn id="252" dur="1" fill="hold">
                                          <p:stCondLst>
                                            <p:cond delay="0"/>
                                          </p:stCondLst>
                                        </p:cTn>
                                        <p:tgtEl>
                                          <p:spTgt spid="94"/>
                                        </p:tgtEl>
                                        <p:attrNameLst>
                                          <p:attrName>style.visibility</p:attrName>
                                        </p:attrNameLst>
                                      </p:cBhvr>
                                      <p:to>
                                        <p:strVal val="hidden"/>
                                      </p:to>
                                    </p:set>
                                  </p:childTnLst>
                                </p:cTn>
                              </p:par>
                            </p:childTnLst>
                          </p:cTn>
                        </p:par>
                        <p:par>
                          <p:cTn id="253" fill="hold">
                            <p:stCondLst>
                              <p:cond delay="2700"/>
                            </p:stCondLst>
                            <p:childTnLst>
                              <p:par>
                                <p:cTn id="254" presetID="1" presetClass="entr" presetSubtype="0" fill="hold" nodeType="afterEffect">
                                  <p:stCondLst>
                                    <p:cond delay="0"/>
                                  </p:stCondLst>
                                  <p:childTnLst>
                                    <p:set>
                                      <p:cBhvr>
                                        <p:cTn id="255" dur="1" fill="hold">
                                          <p:stCondLst>
                                            <p:cond delay="0"/>
                                          </p:stCondLst>
                                        </p:cTn>
                                        <p:tgtEl>
                                          <p:spTgt spid="132"/>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00"/>
                                        </p:tgtEl>
                                        <p:attrNameLst>
                                          <p:attrName>style.visibility</p:attrName>
                                        </p:attrNameLst>
                                      </p:cBhvr>
                                      <p:to>
                                        <p:strVal val="visible"/>
                                      </p:to>
                                    </p:set>
                                  </p:childTnLst>
                                </p:cTn>
                              </p:par>
                            </p:childTnLst>
                          </p:cTn>
                        </p:par>
                        <p:par>
                          <p:cTn id="258" fill="hold">
                            <p:stCondLst>
                              <p:cond delay="2700"/>
                            </p:stCondLst>
                            <p:childTnLst>
                              <p:par>
                                <p:cTn id="259" presetID="1" presetClass="exit" presetSubtype="0" fill="hold" nodeType="afterEffect">
                                  <p:stCondLst>
                                    <p:cond delay="100"/>
                                  </p:stCondLst>
                                  <p:childTnLst>
                                    <p:set>
                                      <p:cBhvr>
                                        <p:cTn id="260" dur="1" fill="hold">
                                          <p:stCondLst>
                                            <p:cond delay="0"/>
                                          </p:stCondLst>
                                        </p:cTn>
                                        <p:tgtEl>
                                          <p:spTgt spid="132"/>
                                        </p:tgtEl>
                                        <p:attrNameLst>
                                          <p:attrName>style.visibility</p:attrName>
                                        </p:attrNameLst>
                                      </p:cBhvr>
                                      <p:to>
                                        <p:strVal val="hidden"/>
                                      </p:to>
                                    </p:set>
                                  </p:childTnLst>
                                </p:cTn>
                              </p:par>
                            </p:childTnLst>
                          </p:cTn>
                        </p:par>
                        <p:par>
                          <p:cTn id="261" fill="hold">
                            <p:stCondLst>
                              <p:cond delay="2800"/>
                            </p:stCondLst>
                            <p:childTnLst>
                              <p:par>
                                <p:cTn id="262" presetID="1" presetClass="entr" presetSubtype="0" fill="hold" nodeType="afterEffect">
                                  <p:stCondLst>
                                    <p:cond delay="0"/>
                                  </p:stCondLst>
                                  <p:childTnLst>
                                    <p:set>
                                      <p:cBhvr>
                                        <p:cTn id="263" dur="1" fill="hold">
                                          <p:stCondLst>
                                            <p:cond delay="0"/>
                                          </p:stCondLst>
                                        </p:cTn>
                                        <p:tgtEl>
                                          <p:spTgt spid="133"/>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107"/>
                                        </p:tgtEl>
                                        <p:attrNameLst>
                                          <p:attrName>style.visibility</p:attrName>
                                        </p:attrNameLst>
                                      </p:cBhvr>
                                      <p:to>
                                        <p:strVal val="visible"/>
                                      </p:to>
                                    </p:set>
                                  </p:childTnLst>
                                </p:cTn>
                              </p:par>
                            </p:childTnLst>
                          </p:cTn>
                        </p:par>
                        <p:par>
                          <p:cTn id="266" fill="hold">
                            <p:stCondLst>
                              <p:cond delay="2800"/>
                            </p:stCondLst>
                            <p:childTnLst>
                              <p:par>
                                <p:cTn id="267" presetID="1" presetClass="exit" presetSubtype="0" fill="hold" nodeType="afterEffect">
                                  <p:stCondLst>
                                    <p:cond delay="100"/>
                                  </p:stCondLst>
                                  <p:childTnLst>
                                    <p:set>
                                      <p:cBhvr>
                                        <p:cTn id="268" dur="1" fill="hold">
                                          <p:stCondLst>
                                            <p:cond delay="0"/>
                                          </p:stCondLst>
                                        </p:cTn>
                                        <p:tgtEl>
                                          <p:spTgt spid="133"/>
                                        </p:tgtEl>
                                        <p:attrNameLst>
                                          <p:attrName>style.visibility</p:attrName>
                                        </p:attrNameLst>
                                      </p:cBhvr>
                                      <p:to>
                                        <p:strVal val="hidden"/>
                                      </p:to>
                                    </p:set>
                                  </p:childTnLst>
                                </p:cTn>
                              </p:par>
                            </p:childTnLst>
                          </p:cTn>
                        </p:par>
                        <p:par>
                          <p:cTn id="269" fill="hold">
                            <p:stCondLst>
                              <p:cond delay="2900"/>
                            </p:stCondLst>
                            <p:childTnLst>
                              <p:par>
                                <p:cTn id="270" presetID="1" presetClass="entr" presetSubtype="0" fill="hold" nodeType="afterEffect">
                                  <p:stCondLst>
                                    <p:cond delay="0"/>
                                  </p:stCondLst>
                                  <p:childTnLst>
                                    <p:set>
                                      <p:cBhvr>
                                        <p:cTn id="271" dur="1" fill="hold">
                                          <p:stCondLst>
                                            <p:cond delay="0"/>
                                          </p:stCondLst>
                                        </p:cTn>
                                        <p:tgtEl>
                                          <p:spTgt spid="134"/>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14"/>
                                        </p:tgtEl>
                                        <p:attrNameLst>
                                          <p:attrName>style.visibility</p:attrName>
                                        </p:attrNameLst>
                                      </p:cBhvr>
                                      <p:to>
                                        <p:strVal val="visible"/>
                                      </p:to>
                                    </p:set>
                                  </p:childTnLst>
                                </p:cTn>
                              </p:par>
                            </p:childTnLst>
                          </p:cTn>
                        </p:par>
                        <p:par>
                          <p:cTn id="274" fill="hold">
                            <p:stCondLst>
                              <p:cond delay="2900"/>
                            </p:stCondLst>
                            <p:childTnLst>
                              <p:par>
                                <p:cTn id="275" presetID="1" presetClass="exit" presetSubtype="0" fill="hold" nodeType="afterEffect">
                                  <p:stCondLst>
                                    <p:cond delay="100"/>
                                  </p:stCondLst>
                                  <p:childTnLst>
                                    <p:set>
                                      <p:cBhvr>
                                        <p:cTn id="276" dur="1" fill="hold">
                                          <p:stCondLst>
                                            <p:cond delay="0"/>
                                          </p:stCondLst>
                                        </p:cTn>
                                        <p:tgtEl>
                                          <p:spTgt spid="134"/>
                                        </p:tgtEl>
                                        <p:attrNameLst>
                                          <p:attrName>style.visibility</p:attrName>
                                        </p:attrNameLst>
                                      </p:cBhvr>
                                      <p:to>
                                        <p:strVal val="hidden"/>
                                      </p:to>
                                    </p:set>
                                  </p:childTnLst>
                                </p:cTn>
                              </p:par>
                            </p:childTnLst>
                          </p:cTn>
                        </p:par>
                        <p:par>
                          <p:cTn id="277" fill="hold">
                            <p:stCondLst>
                              <p:cond delay="3000"/>
                            </p:stCondLst>
                            <p:childTnLst>
                              <p:par>
                                <p:cTn id="278" presetID="1" presetClass="entr" presetSubtype="0" fill="hold" nodeType="afterEffect">
                                  <p:stCondLst>
                                    <p:cond delay="0"/>
                                  </p:stCondLst>
                                  <p:childTnLst>
                                    <p:set>
                                      <p:cBhvr>
                                        <p:cTn id="279" dur="1" fill="hold">
                                          <p:stCondLst>
                                            <p:cond delay="0"/>
                                          </p:stCondLst>
                                        </p:cTn>
                                        <p:tgtEl>
                                          <p:spTgt spid="135"/>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128"/>
                                        </p:tgtEl>
                                        <p:attrNameLst>
                                          <p:attrName>style.visibility</p:attrName>
                                        </p:attrNameLst>
                                      </p:cBhvr>
                                      <p:to>
                                        <p:strVal val="visible"/>
                                      </p:to>
                                    </p:set>
                                  </p:childTnLst>
                                </p:cTn>
                              </p:par>
                            </p:childTnLst>
                          </p:cTn>
                        </p:par>
                        <p:par>
                          <p:cTn id="282" fill="hold">
                            <p:stCondLst>
                              <p:cond delay="3000"/>
                            </p:stCondLst>
                            <p:childTnLst>
                              <p:par>
                                <p:cTn id="283" presetID="1" presetClass="exit" presetSubtype="0" fill="hold" nodeType="afterEffect">
                                  <p:stCondLst>
                                    <p:cond delay="100"/>
                                  </p:stCondLst>
                                  <p:childTnLst>
                                    <p:set>
                                      <p:cBhvr>
                                        <p:cTn id="284" dur="1" fill="hold">
                                          <p:stCondLst>
                                            <p:cond delay="0"/>
                                          </p:stCondLst>
                                        </p:cTn>
                                        <p:tgtEl>
                                          <p:spTgt spid="135"/>
                                        </p:tgtEl>
                                        <p:attrNameLst>
                                          <p:attrName>style.visibility</p:attrName>
                                        </p:attrNameLst>
                                      </p:cBhvr>
                                      <p:to>
                                        <p:strVal val="hidden"/>
                                      </p:to>
                                    </p:set>
                                  </p:childTnLst>
                                </p:cTn>
                              </p:par>
                            </p:childTnLst>
                          </p:cTn>
                        </p:par>
                        <p:par>
                          <p:cTn id="285" fill="hold">
                            <p:stCondLst>
                              <p:cond delay="3100"/>
                            </p:stCondLst>
                            <p:childTnLst>
                              <p:par>
                                <p:cTn id="286" presetID="1" presetClass="entr" presetSubtype="0" fill="hold" nodeType="afterEffect">
                                  <p:stCondLst>
                                    <p:cond delay="0"/>
                                  </p:stCondLst>
                                  <p:childTnLst>
                                    <p:set>
                                      <p:cBhvr>
                                        <p:cTn id="287" dur="1" fill="hold">
                                          <p:stCondLst>
                                            <p:cond delay="0"/>
                                          </p:stCondLst>
                                        </p:cTn>
                                        <p:tgtEl>
                                          <p:spTgt spid="94"/>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23"/>
                                        </p:tgtEl>
                                        <p:attrNameLst>
                                          <p:attrName>style.visibility</p:attrName>
                                        </p:attrNameLst>
                                      </p:cBhvr>
                                      <p:to>
                                        <p:strVal val="visible"/>
                                      </p:to>
                                    </p:set>
                                  </p:childTnLst>
                                </p:cTn>
                              </p:par>
                            </p:childTnLst>
                          </p:cTn>
                        </p:par>
                        <p:par>
                          <p:cTn id="290" fill="hold">
                            <p:stCondLst>
                              <p:cond delay="3100"/>
                            </p:stCondLst>
                            <p:childTnLst>
                              <p:par>
                                <p:cTn id="291" presetID="1" presetClass="exit" presetSubtype="0" fill="hold" nodeType="afterEffect">
                                  <p:stCondLst>
                                    <p:cond delay="100"/>
                                  </p:stCondLst>
                                  <p:childTnLst>
                                    <p:set>
                                      <p:cBhvr>
                                        <p:cTn id="292" dur="1" fill="hold">
                                          <p:stCondLst>
                                            <p:cond delay="0"/>
                                          </p:stCondLst>
                                        </p:cTn>
                                        <p:tgtEl>
                                          <p:spTgt spid="94"/>
                                        </p:tgtEl>
                                        <p:attrNameLst>
                                          <p:attrName>style.visibility</p:attrName>
                                        </p:attrNameLst>
                                      </p:cBhvr>
                                      <p:to>
                                        <p:strVal val="hidden"/>
                                      </p:to>
                                    </p:set>
                                  </p:childTnLst>
                                </p:cTn>
                              </p:par>
                            </p:childTnLst>
                          </p:cTn>
                        </p:par>
                        <p:par>
                          <p:cTn id="293" fill="hold">
                            <p:stCondLst>
                              <p:cond delay="3200"/>
                            </p:stCondLst>
                            <p:childTnLst>
                              <p:par>
                                <p:cTn id="294" presetID="1" presetClass="entr" presetSubtype="0" fill="hold" nodeType="afterEffect">
                                  <p:stCondLst>
                                    <p:cond delay="0"/>
                                  </p:stCondLst>
                                  <p:childTnLst>
                                    <p:set>
                                      <p:cBhvr>
                                        <p:cTn id="295" dur="1" fill="hold">
                                          <p:stCondLst>
                                            <p:cond delay="0"/>
                                          </p:stCondLst>
                                        </p:cTn>
                                        <p:tgtEl>
                                          <p:spTgt spid="132"/>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02"/>
                                        </p:tgtEl>
                                        <p:attrNameLst>
                                          <p:attrName>style.visibility</p:attrName>
                                        </p:attrNameLst>
                                      </p:cBhvr>
                                      <p:to>
                                        <p:strVal val="visible"/>
                                      </p:to>
                                    </p:set>
                                  </p:childTnLst>
                                </p:cTn>
                              </p:par>
                            </p:childTnLst>
                          </p:cTn>
                        </p:par>
                        <p:par>
                          <p:cTn id="298" fill="hold">
                            <p:stCondLst>
                              <p:cond delay="3200"/>
                            </p:stCondLst>
                            <p:childTnLst>
                              <p:par>
                                <p:cTn id="299" presetID="1" presetClass="exit" presetSubtype="0" fill="hold" nodeType="afterEffect">
                                  <p:stCondLst>
                                    <p:cond delay="100"/>
                                  </p:stCondLst>
                                  <p:childTnLst>
                                    <p:set>
                                      <p:cBhvr>
                                        <p:cTn id="300" dur="1" fill="hold">
                                          <p:stCondLst>
                                            <p:cond delay="0"/>
                                          </p:stCondLst>
                                        </p:cTn>
                                        <p:tgtEl>
                                          <p:spTgt spid="132"/>
                                        </p:tgtEl>
                                        <p:attrNameLst>
                                          <p:attrName>style.visibility</p:attrName>
                                        </p:attrNameLst>
                                      </p:cBhvr>
                                      <p:to>
                                        <p:strVal val="hidden"/>
                                      </p:to>
                                    </p:set>
                                  </p:childTnLst>
                                </p:cTn>
                              </p:par>
                            </p:childTnLst>
                          </p:cTn>
                        </p:par>
                        <p:par>
                          <p:cTn id="301" fill="hold">
                            <p:stCondLst>
                              <p:cond delay="3300"/>
                            </p:stCondLst>
                            <p:childTnLst>
                              <p:par>
                                <p:cTn id="302" presetID="1" presetClass="entr" presetSubtype="0" fill="hold" nodeType="afterEffect">
                                  <p:stCondLst>
                                    <p:cond delay="0"/>
                                  </p:stCondLst>
                                  <p:childTnLst>
                                    <p:set>
                                      <p:cBhvr>
                                        <p:cTn id="303" dur="1" fill="hold">
                                          <p:stCondLst>
                                            <p:cond delay="0"/>
                                          </p:stCondLst>
                                        </p:cTn>
                                        <p:tgtEl>
                                          <p:spTgt spid="133"/>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09"/>
                                        </p:tgtEl>
                                        <p:attrNameLst>
                                          <p:attrName>style.visibility</p:attrName>
                                        </p:attrNameLst>
                                      </p:cBhvr>
                                      <p:to>
                                        <p:strVal val="visible"/>
                                      </p:to>
                                    </p:set>
                                  </p:childTnLst>
                                </p:cTn>
                              </p:par>
                            </p:childTnLst>
                          </p:cTn>
                        </p:par>
                        <p:par>
                          <p:cTn id="306" fill="hold">
                            <p:stCondLst>
                              <p:cond delay="3300"/>
                            </p:stCondLst>
                            <p:childTnLst>
                              <p:par>
                                <p:cTn id="307" presetID="1" presetClass="exit" presetSubtype="0" fill="hold" nodeType="afterEffect">
                                  <p:stCondLst>
                                    <p:cond delay="100"/>
                                  </p:stCondLst>
                                  <p:childTnLst>
                                    <p:set>
                                      <p:cBhvr>
                                        <p:cTn id="308" dur="1" fill="hold">
                                          <p:stCondLst>
                                            <p:cond delay="0"/>
                                          </p:stCondLst>
                                        </p:cTn>
                                        <p:tgtEl>
                                          <p:spTgt spid="133"/>
                                        </p:tgtEl>
                                        <p:attrNameLst>
                                          <p:attrName>style.visibility</p:attrName>
                                        </p:attrNameLst>
                                      </p:cBhvr>
                                      <p:to>
                                        <p:strVal val="hidden"/>
                                      </p:to>
                                    </p:set>
                                  </p:childTnLst>
                                </p:cTn>
                              </p:par>
                            </p:childTnLst>
                          </p:cTn>
                        </p:par>
                        <p:par>
                          <p:cTn id="309" fill="hold">
                            <p:stCondLst>
                              <p:cond delay="3400"/>
                            </p:stCondLst>
                            <p:childTnLst>
                              <p:par>
                                <p:cTn id="310" presetID="1" presetClass="entr" presetSubtype="0" fill="hold" nodeType="afterEffect">
                                  <p:stCondLst>
                                    <p:cond delay="0"/>
                                  </p:stCondLst>
                                  <p:childTnLst>
                                    <p:set>
                                      <p:cBhvr>
                                        <p:cTn id="311" dur="1" fill="hold">
                                          <p:stCondLst>
                                            <p:cond delay="0"/>
                                          </p:stCondLst>
                                        </p:cTn>
                                        <p:tgtEl>
                                          <p:spTgt spid="134"/>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16"/>
                                        </p:tgtEl>
                                        <p:attrNameLst>
                                          <p:attrName>style.visibility</p:attrName>
                                        </p:attrNameLst>
                                      </p:cBhvr>
                                      <p:to>
                                        <p:strVal val="visible"/>
                                      </p:to>
                                    </p:set>
                                  </p:childTnLst>
                                </p:cTn>
                              </p:par>
                            </p:childTnLst>
                          </p:cTn>
                        </p:par>
                        <p:par>
                          <p:cTn id="314" fill="hold">
                            <p:stCondLst>
                              <p:cond delay="3400"/>
                            </p:stCondLst>
                            <p:childTnLst>
                              <p:par>
                                <p:cTn id="315" presetID="1" presetClass="exit" presetSubtype="0" fill="hold" nodeType="afterEffect">
                                  <p:stCondLst>
                                    <p:cond delay="100"/>
                                  </p:stCondLst>
                                  <p:childTnLst>
                                    <p:set>
                                      <p:cBhvr>
                                        <p:cTn id="316" dur="1" fill="hold">
                                          <p:stCondLst>
                                            <p:cond delay="0"/>
                                          </p:stCondLst>
                                        </p:cTn>
                                        <p:tgtEl>
                                          <p:spTgt spid="134"/>
                                        </p:tgtEl>
                                        <p:attrNameLst>
                                          <p:attrName>style.visibility</p:attrName>
                                        </p:attrNameLst>
                                      </p:cBhvr>
                                      <p:to>
                                        <p:strVal val="hidden"/>
                                      </p:to>
                                    </p:set>
                                  </p:childTnLst>
                                </p:cTn>
                              </p:par>
                            </p:childTnLst>
                          </p:cTn>
                        </p:par>
                        <p:par>
                          <p:cTn id="317" fill="hold">
                            <p:stCondLst>
                              <p:cond delay="3500"/>
                            </p:stCondLst>
                            <p:childTnLst>
                              <p:par>
                                <p:cTn id="318" presetID="1" presetClass="entr" presetSubtype="0" fill="hold" nodeType="afterEffect">
                                  <p:stCondLst>
                                    <p:cond delay="0"/>
                                  </p:stCondLst>
                                  <p:childTnLst>
                                    <p:set>
                                      <p:cBhvr>
                                        <p:cTn id="319" dur="1" fill="hold">
                                          <p:stCondLst>
                                            <p:cond delay="0"/>
                                          </p:stCondLst>
                                        </p:cTn>
                                        <p:tgtEl>
                                          <p:spTgt spid="135"/>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30"/>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274"/>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nodeType="clickEffect">
                                  <p:stCondLst>
                                    <p:cond delay="0"/>
                                  </p:stCondLst>
                                  <p:childTnLst>
                                    <p:set>
                                      <p:cBhvr>
                                        <p:cTn id="329" dur="1" fill="hold">
                                          <p:stCondLst>
                                            <p:cond delay="0"/>
                                          </p:stCondLst>
                                        </p:cTn>
                                        <p:tgtEl>
                                          <p:spTgt spid="131"/>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0" presetClass="entr" presetSubtype="0" fill="hold" nodeType="clickEffect">
                                  <p:stCondLst>
                                    <p:cond delay="0"/>
                                  </p:stCondLst>
                                  <p:childTnLst>
                                    <p:set>
                                      <p:cBhvr>
                                        <p:cTn id="333" dur="1" fill="hold">
                                          <p:stCondLst>
                                            <p:cond delay="0"/>
                                          </p:stCondLst>
                                        </p:cTn>
                                        <p:tgtEl>
                                          <p:spTgt spid="29"/>
                                        </p:tgtEl>
                                        <p:attrNameLst>
                                          <p:attrName>style.visibility</p:attrName>
                                        </p:attrNameLst>
                                      </p:cBhvr>
                                      <p:to>
                                        <p:strVal val="visible"/>
                                      </p:to>
                                    </p:set>
                                    <p:animEffect transition="in" filter="fade">
                                      <p:cBhvr>
                                        <p:cTn id="334" dur="500"/>
                                        <p:tgtEl>
                                          <p:spTgt spid="29"/>
                                        </p:tgtEl>
                                      </p:cBhvr>
                                    </p:animEffect>
                                  </p:childTnLst>
                                </p:cTn>
                              </p:par>
                              <p:par>
                                <p:cTn id="335" presetID="10" presetClass="entr" presetSubtype="0" fill="hold" nodeType="withEffect">
                                  <p:stCondLst>
                                    <p:cond delay="0"/>
                                  </p:stCondLst>
                                  <p:childTnLst>
                                    <p:set>
                                      <p:cBhvr>
                                        <p:cTn id="336" dur="1" fill="hold">
                                          <p:stCondLst>
                                            <p:cond delay="0"/>
                                          </p:stCondLst>
                                        </p:cTn>
                                        <p:tgtEl>
                                          <p:spTgt spid="33"/>
                                        </p:tgtEl>
                                        <p:attrNameLst>
                                          <p:attrName>style.visibility</p:attrName>
                                        </p:attrNameLst>
                                      </p:cBhvr>
                                      <p:to>
                                        <p:strVal val="visible"/>
                                      </p:to>
                                    </p:set>
                                    <p:animEffect transition="in" filter="fade">
                                      <p:cBhvr>
                                        <p:cTn id="337" dur="500"/>
                                        <p:tgtEl>
                                          <p:spTgt spid="33"/>
                                        </p:tgtEl>
                                      </p:cBhvr>
                                    </p:animEffect>
                                  </p:childTnLst>
                                </p:cTn>
                              </p:par>
                              <p:par>
                                <p:cTn id="338" presetID="26" presetClass="emph" presetSubtype="0" fill="hold" nodeType="withEffect">
                                  <p:stCondLst>
                                    <p:cond delay="0"/>
                                  </p:stCondLst>
                                  <p:childTnLst>
                                    <p:animEffect transition="out" filter="fade">
                                      <p:cBhvr>
                                        <p:cTn id="339" dur="500" tmFilter="0, 0; .2, .5; .8, .5; 1, 0"/>
                                        <p:tgtEl>
                                          <p:spTgt spid="36"/>
                                        </p:tgtEl>
                                      </p:cBhvr>
                                    </p:animEffect>
                                    <p:animScale>
                                      <p:cBhvr>
                                        <p:cTn id="340" dur="250" autoRev="1" fill="hold"/>
                                        <p:tgtEl>
                                          <p:spTgt spid="36"/>
                                        </p:tgtEl>
                                      </p:cBhvr>
                                      <p:by x="105000" y="105000"/>
                                    </p:animScale>
                                  </p:childTnLst>
                                </p:cTn>
                              </p:par>
                            </p:childTnLst>
                          </p:cTn>
                        </p:par>
                      </p:childTnLst>
                    </p:cTn>
                  </p:par>
                  <p:par>
                    <p:cTn id="341" fill="hold">
                      <p:stCondLst>
                        <p:cond delay="indefinite"/>
                      </p:stCondLst>
                      <p:childTnLst>
                        <p:par>
                          <p:cTn id="342" fill="hold">
                            <p:stCondLst>
                              <p:cond delay="0"/>
                            </p:stCondLst>
                            <p:childTnLst>
                              <p:par>
                                <p:cTn id="343" presetID="22" presetClass="entr" presetSubtype="4" fill="hold" nodeType="clickEffect">
                                  <p:stCondLst>
                                    <p:cond delay="0"/>
                                  </p:stCondLst>
                                  <p:childTnLst>
                                    <p:set>
                                      <p:cBhvr>
                                        <p:cTn id="344" dur="1" fill="hold">
                                          <p:stCondLst>
                                            <p:cond delay="0"/>
                                          </p:stCondLst>
                                        </p:cTn>
                                        <p:tgtEl>
                                          <p:spTgt spid="32"/>
                                        </p:tgtEl>
                                        <p:attrNameLst>
                                          <p:attrName>style.visibility</p:attrName>
                                        </p:attrNameLst>
                                      </p:cBhvr>
                                      <p:to>
                                        <p:strVal val="visible"/>
                                      </p:to>
                                    </p:set>
                                    <p:animEffect transition="in" filter="wipe(down)">
                                      <p:cBhvr>
                                        <p:cTn id="345" dur="500"/>
                                        <p:tgtEl>
                                          <p:spTgt spid="32"/>
                                        </p:tgtEl>
                                      </p:cBhvr>
                                    </p:animEffect>
                                  </p:childTnLst>
                                </p:cTn>
                              </p:par>
                              <p:par>
                                <p:cTn id="346" presetID="10" presetClass="entr" presetSubtype="0" fill="hold" grpId="0" nodeType="withEffect">
                                  <p:stCondLst>
                                    <p:cond delay="0"/>
                                  </p:stCondLst>
                                  <p:childTnLst>
                                    <p:set>
                                      <p:cBhvr>
                                        <p:cTn id="347" dur="1" fill="hold">
                                          <p:stCondLst>
                                            <p:cond delay="0"/>
                                          </p:stCondLst>
                                        </p:cTn>
                                        <p:tgtEl>
                                          <p:spTgt spid="201"/>
                                        </p:tgtEl>
                                        <p:attrNameLst>
                                          <p:attrName>style.visibility</p:attrName>
                                        </p:attrNameLst>
                                      </p:cBhvr>
                                      <p:to>
                                        <p:strVal val="visible"/>
                                      </p:to>
                                    </p:set>
                                    <p:animEffect transition="in" filter="fade">
                                      <p:cBhvr>
                                        <p:cTn id="348" dur="500"/>
                                        <p:tgtEl>
                                          <p:spTgt spid="201"/>
                                        </p:tgtEl>
                                      </p:cBhvr>
                                    </p:animEffect>
                                  </p:childTnLst>
                                </p:cTn>
                              </p:par>
                            </p:childTnLst>
                          </p:cTn>
                        </p:par>
                        <p:par>
                          <p:cTn id="349" fill="hold">
                            <p:stCondLst>
                              <p:cond delay="500"/>
                            </p:stCondLst>
                            <p:childTnLst>
                              <p:par>
                                <p:cTn id="350" presetID="10" presetClass="entr" presetSubtype="0" fill="hold" nodeType="afterEffect">
                                  <p:stCondLst>
                                    <p:cond delay="0"/>
                                  </p:stCondLst>
                                  <p:childTnLst>
                                    <p:set>
                                      <p:cBhvr>
                                        <p:cTn id="351" dur="1" fill="hold">
                                          <p:stCondLst>
                                            <p:cond delay="0"/>
                                          </p:stCondLst>
                                        </p:cTn>
                                        <p:tgtEl>
                                          <p:spTgt spid="72"/>
                                        </p:tgtEl>
                                        <p:attrNameLst>
                                          <p:attrName>style.visibility</p:attrName>
                                        </p:attrNameLst>
                                      </p:cBhvr>
                                      <p:to>
                                        <p:strVal val="visible"/>
                                      </p:to>
                                    </p:set>
                                    <p:animEffect transition="in" filter="fade">
                                      <p:cBhvr>
                                        <p:cTn id="352" dur="500"/>
                                        <p:tgtEl>
                                          <p:spTgt spid="72"/>
                                        </p:tgtEl>
                                      </p:cBhvr>
                                    </p:animEffect>
                                  </p:childTnLst>
                                </p:cTn>
                              </p:par>
                            </p:childTnLst>
                          </p:cTn>
                        </p:par>
                      </p:childTnLst>
                    </p:cTn>
                  </p:par>
                  <p:par>
                    <p:cTn id="353" fill="hold">
                      <p:stCondLst>
                        <p:cond delay="indefinite"/>
                      </p:stCondLst>
                      <p:childTnLst>
                        <p:par>
                          <p:cTn id="354" fill="hold">
                            <p:stCondLst>
                              <p:cond delay="0"/>
                            </p:stCondLst>
                            <p:childTnLst>
                              <p:par>
                                <p:cTn id="355" presetID="26" presetClass="emph" presetSubtype="0" fill="hold" nodeType="clickEffect">
                                  <p:stCondLst>
                                    <p:cond delay="0"/>
                                  </p:stCondLst>
                                  <p:childTnLst>
                                    <p:animEffect transition="out" filter="fade">
                                      <p:cBhvr>
                                        <p:cTn id="356" dur="500" tmFilter="0, 0; .2, .5; .8, .5; 1, 0"/>
                                        <p:tgtEl>
                                          <p:spTgt spid="36"/>
                                        </p:tgtEl>
                                      </p:cBhvr>
                                    </p:animEffect>
                                    <p:animScale>
                                      <p:cBhvr>
                                        <p:cTn id="357" dur="250" autoRev="1" fill="hold"/>
                                        <p:tgtEl>
                                          <p:spTgt spid="36"/>
                                        </p:tgtEl>
                                      </p:cBhvr>
                                      <p:by x="105000" y="105000"/>
                                    </p:animScale>
                                  </p:childTnLst>
                                </p:cTn>
                              </p:par>
                            </p:childTnLst>
                          </p:cTn>
                        </p:par>
                        <p:par>
                          <p:cTn id="358" fill="hold">
                            <p:stCondLst>
                              <p:cond delay="500"/>
                            </p:stCondLst>
                            <p:childTnLst>
                              <p:par>
                                <p:cTn id="359" presetID="1" presetClass="entr" presetSubtype="0" fill="hold" nodeType="afterEffect">
                                  <p:stCondLst>
                                    <p:cond delay="0"/>
                                  </p:stCondLst>
                                  <p:childTnLst>
                                    <p:set>
                                      <p:cBhvr>
                                        <p:cTn id="360" dur="1" fill="hold">
                                          <p:stCondLst>
                                            <p:cond delay="0"/>
                                          </p:stCondLst>
                                        </p:cTn>
                                        <p:tgtEl>
                                          <p:spTgt spid="35"/>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presetID="26" presetClass="emph" presetSubtype="0" fill="hold" nodeType="clickEffect">
                                  <p:stCondLst>
                                    <p:cond delay="0"/>
                                  </p:stCondLst>
                                  <p:childTnLst>
                                    <p:animEffect transition="out" filter="fade">
                                      <p:cBhvr>
                                        <p:cTn id="364" dur="500" tmFilter="0, 0; .2, .5; .8, .5; 1, 0"/>
                                        <p:tgtEl>
                                          <p:spTgt spid="36"/>
                                        </p:tgtEl>
                                      </p:cBhvr>
                                    </p:animEffect>
                                    <p:animScale>
                                      <p:cBhvr>
                                        <p:cTn id="365" dur="250" autoRev="1" fill="hold"/>
                                        <p:tgtEl>
                                          <p:spTgt spid="36"/>
                                        </p:tgtEl>
                                      </p:cBhvr>
                                      <p:by x="105000" y="105000"/>
                                    </p:animScale>
                                  </p:childTnLst>
                                </p:cTn>
                              </p:par>
                            </p:childTnLst>
                          </p:cTn>
                        </p:par>
                        <p:par>
                          <p:cTn id="366" fill="hold">
                            <p:stCondLst>
                              <p:cond delay="500"/>
                            </p:stCondLst>
                            <p:childTnLst>
                              <p:par>
                                <p:cTn id="367" presetID="1" presetClass="entr" presetSubtype="0" fill="hold" nodeType="afterEffect">
                                  <p:stCondLst>
                                    <p:cond delay="0"/>
                                  </p:stCondLst>
                                  <p:childTnLst>
                                    <p:set>
                                      <p:cBhvr>
                                        <p:cTn id="368" dur="1" fill="hold">
                                          <p:stCondLst>
                                            <p:cond delay="0"/>
                                          </p:stCondLst>
                                        </p:cTn>
                                        <p:tgtEl>
                                          <p:spTgt spid="3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26" presetClass="emph" presetSubtype="0" fill="hold" nodeType="clickEffect">
                                  <p:stCondLst>
                                    <p:cond delay="0"/>
                                  </p:stCondLst>
                                  <p:childTnLst>
                                    <p:animEffect transition="out" filter="fade">
                                      <p:cBhvr>
                                        <p:cTn id="372" dur="500" tmFilter="0, 0; .2, .5; .8, .5; 1, 0"/>
                                        <p:tgtEl>
                                          <p:spTgt spid="36"/>
                                        </p:tgtEl>
                                      </p:cBhvr>
                                    </p:animEffect>
                                    <p:animScale>
                                      <p:cBhvr>
                                        <p:cTn id="373" dur="250" autoRev="1" fill="hold"/>
                                        <p:tgtEl>
                                          <p:spTgt spid="36"/>
                                        </p:tgtEl>
                                      </p:cBhvr>
                                      <p:by x="105000" y="105000"/>
                                    </p:animScale>
                                  </p:childTnLst>
                                </p:cTn>
                              </p:par>
                            </p:childTnLst>
                          </p:cTn>
                        </p:par>
                        <p:par>
                          <p:cTn id="374" fill="hold">
                            <p:stCondLst>
                              <p:cond delay="500"/>
                            </p:stCondLst>
                            <p:childTnLst>
                              <p:par>
                                <p:cTn id="375" presetID="1" presetClass="entr" presetSubtype="0" fill="hold" nodeType="afterEffect">
                                  <p:stCondLst>
                                    <p:cond delay="0"/>
                                  </p:stCondLst>
                                  <p:childTnLst>
                                    <p:set>
                                      <p:cBhvr>
                                        <p:cTn id="376" dur="1" fill="hold">
                                          <p:stCondLst>
                                            <p:cond delay="0"/>
                                          </p:stCondLst>
                                        </p:cTn>
                                        <p:tgtEl>
                                          <p:spTgt spid="38"/>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presetID="26" presetClass="emph" presetSubtype="0" fill="hold" nodeType="clickEffect">
                                  <p:stCondLst>
                                    <p:cond delay="0"/>
                                  </p:stCondLst>
                                  <p:childTnLst>
                                    <p:animEffect transition="out" filter="fade">
                                      <p:cBhvr>
                                        <p:cTn id="380" dur="500" tmFilter="0, 0; .2, .5; .8, .5; 1, 0"/>
                                        <p:tgtEl>
                                          <p:spTgt spid="36"/>
                                        </p:tgtEl>
                                      </p:cBhvr>
                                    </p:animEffect>
                                    <p:animScale>
                                      <p:cBhvr>
                                        <p:cTn id="381" dur="250" autoRev="1" fill="hold"/>
                                        <p:tgtEl>
                                          <p:spTgt spid="36"/>
                                        </p:tgtEl>
                                      </p:cBhvr>
                                      <p:by x="105000" y="105000"/>
                                    </p:animScale>
                                  </p:childTnLst>
                                </p:cTn>
                              </p:par>
                            </p:childTnLst>
                          </p:cTn>
                        </p:par>
                        <p:par>
                          <p:cTn id="382" fill="hold">
                            <p:stCondLst>
                              <p:cond delay="500"/>
                            </p:stCondLst>
                            <p:childTnLst>
                              <p:par>
                                <p:cTn id="383" presetID="1" presetClass="entr" presetSubtype="0" fill="hold" nodeType="afterEffect">
                                  <p:stCondLst>
                                    <p:cond delay="0"/>
                                  </p:stCondLst>
                                  <p:childTnLst>
                                    <p:set>
                                      <p:cBhvr>
                                        <p:cTn id="384" dur="1" fill="hold">
                                          <p:stCondLst>
                                            <p:cond delay="0"/>
                                          </p:stCondLst>
                                        </p:cTn>
                                        <p:tgtEl>
                                          <p:spTgt spid="43"/>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26" presetClass="emph" presetSubtype="0" fill="hold" nodeType="clickEffect">
                                  <p:stCondLst>
                                    <p:cond delay="0"/>
                                  </p:stCondLst>
                                  <p:childTnLst>
                                    <p:animEffect transition="out" filter="fade">
                                      <p:cBhvr>
                                        <p:cTn id="388" dur="500" tmFilter="0, 0; .2, .5; .8, .5; 1, 0"/>
                                        <p:tgtEl>
                                          <p:spTgt spid="36"/>
                                        </p:tgtEl>
                                      </p:cBhvr>
                                    </p:animEffect>
                                    <p:animScale>
                                      <p:cBhvr>
                                        <p:cTn id="389" dur="250" autoRev="1" fill="hold"/>
                                        <p:tgtEl>
                                          <p:spTgt spid="36"/>
                                        </p:tgtEl>
                                      </p:cBhvr>
                                      <p:by x="105000" y="105000"/>
                                    </p:animScale>
                                  </p:childTnLst>
                                </p:cTn>
                              </p:par>
                            </p:childTnLst>
                          </p:cTn>
                        </p:par>
                        <p:par>
                          <p:cTn id="390" fill="hold">
                            <p:stCondLst>
                              <p:cond delay="500"/>
                            </p:stCondLst>
                            <p:childTnLst>
                              <p:par>
                                <p:cTn id="391" presetID="1" presetClass="entr" presetSubtype="0" fill="hold" nodeType="afterEffect">
                                  <p:stCondLst>
                                    <p:cond delay="0"/>
                                  </p:stCondLst>
                                  <p:childTnLst>
                                    <p:set>
                                      <p:cBhvr>
                                        <p:cTn id="392" dur="1" fill="hold">
                                          <p:stCondLst>
                                            <p:cond delay="0"/>
                                          </p:stCondLst>
                                        </p:cTn>
                                        <p:tgtEl>
                                          <p:spTgt spid="47"/>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26" presetClass="emph" presetSubtype="0" fill="hold" nodeType="clickEffect">
                                  <p:stCondLst>
                                    <p:cond delay="0"/>
                                  </p:stCondLst>
                                  <p:childTnLst>
                                    <p:animEffect transition="out" filter="fade">
                                      <p:cBhvr>
                                        <p:cTn id="396" dur="500" tmFilter="0, 0; .2, .5; .8, .5; 1, 0"/>
                                        <p:tgtEl>
                                          <p:spTgt spid="36"/>
                                        </p:tgtEl>
                                      </p:cBhvr>
                                    </p:animEffect>
                                    <p:animScale>
                                      <p:cBhvr>
                                        <p:cTn id="397" dur="250" autoRev="1" fill="hold"/>
                                        <p:tgtEl>
                                          <p:spTgt spid="36"/>
                                        </p:tgtEl>
                                      </p:cBhvr>
                                      <p:by x="105000" y="105000"/>
                                    </p:animScale>
                                  </p:childTnLst>
                                </p:cTn>
                              </p:par>
                            </p:childTnLst>
                          </p:cTn>
                        </p:par>
                        <p:par>
                          <p:cTn id="398" fill="hold">
                            <p:stCondLst>
                              <p:cond delay="500"/>
                            </p:stCondLst>
                            <p:childTnLst>
                              <p:par>
                                <p:cTn id="399" presetID="1" presetClass="entr" presetSubtype="0" fill="hold" nodeType="afterEffect">
                                  <p:stCondLst>
                                    <p:cond delay="0"/>
                                  </p:stCondLst>
                                  <p:childTnLst>
                                    <p:set>
                                      <p:cBhvr>
                                        <p:cTn id="400" dur="1" fill="hold">
                                          <p:stCondLst>
                                            <p:cond delay="0"/>
                                          </p:stCondLst>
                                        </p:cTn>
                                        <p:tgtEl>
                                          <p:spTgt spid="48"/>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0" presetClass="entr" presetSubtype="0" fill="hold" grpId="0" nodeType="clickEffect">
                                  <p:stCondLst>
                                    <p:cond delay="0"/>
                                  </p:stCondLst>
                                  <p:childTnLst>
                                    <p:set>
                                      <p:cBhvr>
                                        <p:cTn id="404" dur="1" fill="hold">
                                          <p:stCondLst>
                                            <p:cond delay="0"/>
                                          </p:stCondLst>
                                        </p:cTn>
                                        <p:tgtEl>
                                          <p:spTgt spid="249"/>
                                        </p:tgtEl>
                                        <p:attrNameLst>
                                          <p:attrName>style.visibility</p:attrName>
                                        </p:attrNameLst>
                                      </p:cBhvr>
                                      <p:to>
                                        <p:strVal val="visible"/>
                                      </p:to>
                                    </p:set>
                                    <p:animEffect transition="in" filter="fade">
                                      <p:cBhvr>
                                        <p:cTn id="405" dur="500"/>
                                        <p:tgtEl>
                                          <p:spTgt spid="249"/>
                                        </p:tgtEl>
                                      </p:cBhvr>
                                    </p:animEffect>
                                  </p:childTnLst>
                                </p:cTn>
                              </p:par>
                              <p:par>
                                <p:cTn id="406" presetID="10" presetClass="entr" presetSubtype="0" fill="hold" grpId="0" nodeType="withEffect">
                                  <p:stCondLst>
                                    <p:cond delay="0"/>
                                  </p:stCondLst>
                                  <p:childTnLst>
                                    <p:set>
                                      <p:cBhvr>
                                        <p:cTn id="407" dur="1" fill="hold">
                                          <p:stCondLst>
                                            <p:cond delay="0"/>
                                          </p:stCondLst>
                                        </p:cTn>
                                        <p:tgtEl>
                                          <p:spTgt spid="6"/>
                                        </p:tgtEl>
                                        <p:attrNameLst>
                                          <p:attrName>style.visibility</p:attrName>
                                        </p:attrNameLst>
                                      </p:cBhvr>
                                      <p:to>
                                        <p:strVal val="visible"/>
                                      </p:to>
                                    </p:set>
                                    <p:animEffect transition="in" filter="fade">
                                      <p:cBhvr>
                                        <p:cTn id="408" dur="500"/>
                                        <p:tgtEl>
                                          <p:spTgt spid="6"/>
                                        </p:tgtEl>
                                      </p:cBhvr>
                                    </p:animEffect>
                                  </p:childTnLst>
                                </p:cTn>
                              </p:par>
                            </p:childTnLst>
                          </p:cTn>
                        </p:par>
                      </p:childTnLst>
                    </p:cTn>
                  </p:par>
                  <p:par>
                    <p:cTn id="409" fill="hold">
                      <p:stCondLst>
                        <p:cond delay="indefinite"/>
                      </p:stCondLst>
                      <p:childTnLst>
                        <p:par>
                          <p:cTn id="410" fill="hold">
                            <p:stCondLst>
                              <p:cond delay="0"/>
                            </p:stCondLst>
                            <p:childTnLst>
                              <p:par>
                                <p:cTn id="411" presetID="10" presetClass="entr" presetSubtype="0" fill="hold" nodeType="clickEffect">
                                  <p:stCondLst>
                                    <p:cond delay="0"/>
                                  </p:stCondLst>
                                  <p:childTnLst>
                                    <p:set>
                                      <p:cBhvr>
                                        <p:cTn id="412" dur="1" fill="hold">
                                          <p:stCondLst>
                                            <p:cond delay="0"/>
                                          </p:stCondLst>
                                        </p:cTn>
                                        <p:tgtEl>
                                          <p:spTgt spid="246"/>
                                        </p:tgtEl>
                                        <p:attrNameLst>
                                          <p:attrName>style.visibility</p:attrName>
                                        </p:attrNameLst>
                                      </p:cBhvr>
                                      <p:to>
                                        <p:strVal val="visible"/>
                                      </p:to>
                                    </p:set>
                                    <p:animEffect transition="in" filter="fade">
                                      <p:cBhvr>
                                        <p:cTn id="413" dur="500"/>
                                        <p:tgtEl>
                                          <p:spTgt spid="246"/>
                                        </p:tgtEl>
                                      </p:cBhvr>
                                    </p:animEffect>
                                  </p:childTnLst>
                                </p:cTn>
                              </p:par>
                              <p:par>
                                <p:cTn id="414" presetID="10" presetClass="entr" presetSubtype="0" fill="hold" nodeType="withEffect">
                                  <p:stCondLst>
                                    <p:cond delay="0"/>
                                  </p:stCondLst>
                                  <p:childTnLst>
                                    <p:set>
                                      <p:cBhvr>
                                        <p:cTn id="415" dur="1" fill="hold">
                                          <p:stCondLst>
                                            <p:cond delay="0"/>
                                          </p:stCondLst>
                                        </p:cTn>
                                        <p:tgtEl>
                                          <p:spTgt spid="248"/>
                                        </p:tgtEl>
                                        <p:attrNameLst>
                                          <p:attrName>style.visibility</p:attrName>
                                        </p:attrNameLst>
                                      </p:cBhvr>
                                      <p:to>
                                        <p:strVal val="visible"/>
                                      </p:to>
                                    </p:set>
                                    <p:animEffect transition="in" filter="fade">
                                      <p:cBhvr>
                                        <p:cTn id="416" dur="500"/>
                                        <p:tgtEl>
                                          <p:spTgt spid="248"/>
                                        </p:tgtEl>
                                      </p:cBhvr>
                                    </p:animEffect>
                                  </p:childTnLst>
                                </p:cTn>
                              </p:par>
                              <p:par>
                                <p:cTn id="417" presetID="10" presetClass="entr" presetSubtype="0" fill="hold" nodeType="withEffect">
                                  <p:stCondLst>
                                    <p:cond delay="0"/>
                                  </p:stCondLst>
                                  <p:childTnLst>
                                    <p:set>
                                      <p:cBhvr>
                                        <p:cTn id="418" dur="1" fill="hold">
                                          <p:stCondLst>
                                            <p:cond delay="0"/>
                                          </p:stCondLst>
                                        </p:cTn>
                                        <p:tgtEl>
                                          <p:spTgt spid="238"/>
                                        </p:tgtEl>
                                        <p:attrNameLst>
                                          <p:attrName>style.visibility</p:attrName>
                                        </p:attrNameLst>
                                      </p:cBhvr>
                                      <p:to>
                                        <p:strVal val="visible"/>
                                      </p:to>
                                    </p:set>
                                    <p:animEffect transition="in" filter="fade">
                                      <p:cBhvr>
                                        <p:cTn id="419" dur="500"/>
                                        <p:tgtEl>
                                          <p:spTgt spid="238"/>
                                        </p:tgtEl>
                                      </p:cBhvr>
                                    </p:animEffect>
                                  </p:childTnLst>
                                </p:cTn>
                              </p:par>
                              <p:par>
                                <p:cTn id="420" presetID="10" presetClass="entr" presetSubtype="0" fill="hold" nodeType="withEffect">
                                  <p:stCondLst>
                                    <p:cond delay="0"/>
                                  </p:stCondLst>
                                  <p:childTnLst>
                                    <p:set>
                                      <p:cBhvr>
                                        <p:cTn id="421" dur="1" fill="hold">
                                          <p:stCondLst>
                                            <p:cond delay="0"/>
                                          </p:stCondLst>
                                        </p:cTn>
                                        <p:tgtEl>
                                          <p:spTgt spid="4"/>
                                        </p:tgtEl>
                                        <p:attrNameLst>
                                          <p:attrName>style.visibility</p:attrName>
                                        </p:attrNameLst>
                                      </p:cBhvr>
                                      <p:to>
                                        <p:strVal val="visible"/>
                                      </p:to>
                                    </p:set>
                                    <p:animEffect transition="in" filter="fade">
                                      <p:cBhvr>
                                        <p:cTn id="4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49" grpId="0" animBg="1"/>
      <p:bldP spid="34" grpId="0"/>
      <p:bldP spid="201"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6" grpId="0" animBg="1"/>
      <p:bldP spid="5" grpId="0" animBg="1"/>
      <p:bldP spid="7" grpId="0"/>
      <p:bldP spid="27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4"/>
          <p:cNvSpPr>
            <a:spLocks noChangeArrowheads="1"/>
          </p:cNvSpPr>
          <p:nvPr/>
        </p:nvSpPr>
        <p:spPr bwMode="auto">
          <a:xfrm>
            <a:off x="9136063" y="3421063"/>
            <a:ext cx="152400" cy="2209800"/>
          </a:xfrm>
          <a:prstGeom prst="rect">
            <a:avLst/>
          </a:prstGeom>
          <a:solidFill>
            <a:srgbClr val="0000CC">
              <a:alpha val="72940"/>
            </a:srgbClr>
          </a:solidFill>
          <a:ln w="9525">
            <a:solidFill>
              <a:schemeClr val="tx1"/>
            </a:solidFill>
            <a:miter lim="800000"/>
            <a:headEnd/>
            <a:tailEnd/>
          </a:ln>
        </p:spPr>
        <p:txBody>
          <a:bodyPr wrap="none" anchor="ctr"/>
          <a:lstStyle/>
          <a:p>
            <a:endParaRPr lang="en-US">
              <a:solidFill>
                <a:srgbClr val="003366"/>
              </a:solidFill>
            </a:endParaRPr>
          </a:p>
        </p:txBody>
      </p:sp>
      <p:graphicFrame>
        <p:nvGraphicFramePr>
          <p:cNvPr id="1026" name="Object 52"/>
          <p:cNvGraphicFramePr>
            <a:graphicFrameLocks noChangeAspect="1"/>
          </p:cNvGraphicFramePr>
          <p:nvPr/>
        </p:nvGraphicFramePr>
        <p:xfrm>
          <a:off x="6577014" y="3208338"/>
          <a:ext cx="3633787" cy="3040062"/>
        </p:xfrm>
        <a:graphic>
          <a:graphicData uri="http://schemas.openxmlformats.org/presentationml/2006/ole">
            <mc:AlternateContent xmlns:mc="http://schemas.openxmlformats.org/markup-compatibility/2006">
              <mc:Choice xmlns:v="urn:schemas-microsoft-com:vml" Requires="v">
                <p:oleObj name="Graph" r:id="rId3" imgW="3634560" imgH="3039840" progId="Origin50.Graph">
                  <p:embed/>
                </p:oleObj>
              </mc:Choice>
              <mc:Fallback>
                <p:oleObj name="Graph" r:id="rId3" imgW="3634560" imgH="3039840" progId="Origin50.Graph">
                  <p:embed/>
                  <p:pic>
                    <p:nvPicPr>
                      <p:cNvPr id="1026"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7014" y="3208338"/>
                        <a:ext cx="3633787" cy="30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0" name="Rectangle 4"/>
          <p:cNvSpPr>
            <a:spLocks noChangeArrowheads="1"/>
          </p:cNvSpPr>
          <p:nvPr/>
        </p:nvSpPr>
        <p:spPr bwMode="auto">
          <a:xfrm>
            <a:off x="3833813" y="3421063"/>
            <a:ext cx="304800" cy="2209800"/>
          </a:xfrm>
          <a:prstGeom prst="rect">
            <a:avLst/>
          </a:prstGeom>
          <a:solidFill>
            <a:srgbClr val="FF8585"/>
          </a:solidFill>
          <a:ln w="9525">
            <a:solidFill>
              <a:schemeClr val="tx1"/>
            </a:solidFill>
            <a:miter lim="800000"/>
            <a:headEnd/>
            <a:tailEnd/>
          </a:ln>
        </p:spPr>
        <p:txBody>
          <a:bodyPr wrap="none" anchor="ctr"/>
          <a:lstStyle/>
          <a:p>
            <a:endParaRPr lang="en-US">
              <a:solidFill>
                <a:srgbClr val="003366"/>
              </a:solidFill>
            </a:endParaRPr>
          </a:p>
        </p:txBody>
      </p:sp>
      <p:graphicFrame>
        <p:nvGraphicFramePr>
          <p:cNvPr id="1027" name="Object 53"/>
          <p:cNvGraphicFramePr>
            <a:graphicFrameLocks noChangeAspect="1"/>
          </p:cNvGraphicFramePr>
          <p:nvPr/>
        </p:nvGraphicFramePr>
        <p:xfrm>
          <a:off x="2698751" y="3208338"/>
          <a:ext cx="3649663" cy="3040062"/>
        </p:xfrm>
        <a:graphic>
          <a:graphicData uri="http://schemas.openxmlformats.org/presentationml/2006/ole">
            <mc:AlternateContent xmlns:mc="http://schemas.openxmlformats.org/markup-compatibility/2006">
              <mc:Choice xmlns:v="urn:schemas-microsoft-com:vml" Requires="v">
                <p:oleObj name="Graph" r:id="rId5" imgW="3650400" imgH="3039840" progId="Origin50.Graph">
                  <p:embed/>
                </p:oleObj>
              </mc:Choice>
              <mc:Fallback>
                <p:oleObj name="Graph" r:id="rId5" imgW="3650400" imgH="3039840" progId="Origin50.Graph">
                  <p:embed/>
                  <p:pic>
                    <p:nvPicPr>
                      <p:cNvPr id="1027"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751" y="3208338"/>
                        <a:ext cx="3649663" cy="30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Rectangle 6"/>
          <p:cNvSpPr>
            <a:spLocks noChangeArrowheads="1"/>
          </p:cNvSpPr>
          <p:nvPr/>
        </p:nvSpPr>
        <p:spPr bwMode="auto">
          <a:xfrm>
            <a:off x="2082800" y="1200150"/>
            <a:ext cx="1320800" cy="1162050"/>
          </a:xfrm>
          <a:prstGeom prst="rect">
            <a:avLst/>
          </a:prstGeom>
          <a:noFill/>
          <a:ln w="38100">
            <a:solidFill>
              <a:srgbClr val="000000"/>
            </a:solidFill>
            <a:miter lim="800000"/>
            <a:headEnd/>
            <a:tailEnd/>
          </a:ln>
        </p:spPr>
        <p:txBody>
          <a:bodyPr wrap="none" anchor="ctr"/>
          <a:lstStyle/>
          <a:p>
            <a:pPr algn="ctr" eaLnBrk="0" hangingPunct="0"/>
            <a:r>
              <a:rPr lang="en-US">
                <a:solidFill>
                  <a:srgbClr val="003366"/>
                </a:solidFill>
              </a:rPr>
              <a:t>Ion</a:t>
            </a:r>
            <a:br>
              <a:rPr lang="en-US">
                <a:solidFill>
                  <a:srgbClr val="003366"/>
                </a:solidFill>
              </a:rPr>
            </a:br>
            <a:r>
              <a:rPr lang="en-US">
                <a:solidFill>
                  <a:srgbClr val="003366"/>
                </a:solidFill>
              </a:rPr>
              <a:t>Source</a:t>
            </a:r>
          </a:p>
        </p:txBody>
      </p:sp>
      <p:sp>
        <p:nvSpPr>
          <p:cNvPr id="9223" name="Rectangle 7"/>
          <p:cNvSpPr>
            <a:spLocks noChangeArrowheads="1"/>
          </p:cNvSpPr>
          <p:nvPr/>
        </p:nvSpPr>
        <p:spPr bwMode="auto">
          <a:xfrm>
            <a:off x="35560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4" name="Rectangle 8"/>
          <p:cNvSpPr>
            <a:spLocks noChangeArrowheads="1"/>
          </p:cNvSpPr>
          <p:nvPr/>
        </p:nvSpPr>
        <p:spPr bwMode="auto">
          <a:xfrm>
            <a:off x="35560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5" name="Rectangle 9"/>
          <p:cNvSpPr>
            <a:spLocks noChangeArrowheads="1"/>
          </p:cNvSpPr>
          <p:nvPr/>
        </p:nvSpPr>
        <p:spPr bwMode="auto">
          <a:xfrm>
            <a:off x="55372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6" name="Rectangle 10"/>
          <p:cNvSpPr>
            <a:spLocks noChangeArrowheads="1"/>
          </p:cNvSpPr>
          <p:nvPr/>
        </p:nvSpPr>
        <p:spPr bwMode="auto">
          <a:xfrm>
            <a:off x="55372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7" name="Rectangle 11"/>
          <p:cNvSpPr>
            <a:spLocks noChangeArrowheads="1"/>
          </p:cNvSpPr>
          <p:nvPr/>
        </p:nvSpPr>
        <p:spPr bwMode="auto">
          <a:xfrm>
            <a:off x="75184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8" name="Rectangle 12"/>
          <p:cNvSpPr>
            <a:spLocks noChangeArrowheads="1"/>
          </p:cNvSpPr>
          <p:nvPr/>
        </p:nvSpPr>
        <p:spPr bwMode="auto">
          <a:xfrm>
            <a:off x="75184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1038" name="Line 13"/>
          <p:cNvSpPr>
            <a:spLocks noChangeShapeType="1"/>
          </p:cNvSpPr>
          <p:nvPr/>
        </p:nvSpPr>
        <p:spPr bwMode="auto">
          <a:xfrm>
            <a:off x="3556000" y="14097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39" name="Line 14"/>
          <p:cNvSpPr>
            <a:spLocks noChangeShapeType="1"/>
          </p:cNvSpPr>
          <p:nvPr/>
        </p:nvSpPr>
        <p:spPr bwMode="auto">
          <a:xfrm>
            <a:off x="3556000" y="15621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0" name="Line 15"/>
          <p:cNvSpPr>
            <a:spLocks noChangeShapeType="1"/>
          </p:cNvSpPr>
          <p:nvPr/>
        </p:nvSpPr>
        <p:spPr bwMode="auto">
          <a:xfrm>
            <a:off x="3556000" y="17145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1" name="Line 16"/>
          <p:cNvSpPr>
            <a:spLocks noChangeShapeType="1"/>
          </p:cNvSpPr>
          <p:nvPr/>
        </p:nvSpPr>
        <p:spPr bwMode="auto">
          <a:xfrm flipV="1">
            <a:off x="3556000" y="1866900"/>
            <a:ext cx="2319338" cy="0"/>
          </a:xfrm>
          <a:prstGeom prst="line">
            <a:avLst/>
          </a:prstGeom>
          <a:noFill/>
          <a:ln w="38100">
            <a:solidFill>
              <a:srgbClr val="CC0000"/>
            </a:solidFill>
            <a:round/>
            <a:headEnd/>
            <a:tailEnd type="triangle" w="med" len="med"/>
          </a:ln>
        </p:spPr>
        <p:txBody>
          <a:bodyPr wrap="none" anchor="ctr"/>
          <a:lstStyle/>
          <a:p>
            <a:endParaRPr lang="en-US">
              <a:solidFill>
                <a:srgbClr val="003366"/>
              </a:solidFill>
            </a:endParaRPr>
          </a:p>
        </p:txBody>
      </p:sp>
      <p:sp>
        <p:nvSpPr>
          <p:cNvPr id="1042" name="Line 17"/>
          <p:cNvSpPr>
            <a:spLocks noChangeShapeType="1"/>
          </p:cNvSpPr>
          <p:nvPr/>
        </p:nvSpPr>
        <p:spPr bwMode="auto">
          <a:xfrm>
            <a:off x="3556000" y="20193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3" name="Line 18"/>
          <p:cNvSpPr>
            <a:spLocks noChangeShapeType="1"/>
          </p:cNvSpPr>
          <p:nvPr/>
        </p:nvSpPr>
        <p:spPr bwMode="auto">
          <a:xfrm>
            <a:off x="3556000" y="21717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4" name="Line 19"/>
          <p:cNvSpPr>
            <a:spLocks noChangeShapeType="1"/>
          </p:cNvSpPr>
          <p:nvPr/>
        </p:nvSpPr>
        <p:spPr bwMode="auto">
          <a:xfrm>
            <a:off x="7535864" y="14097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5" name="Line 20"/>
          <p:cNvSpPr>
            <a:spLocks noChangeShapeType="1"/>
          </p:cNvSpPr>
          <p:nvPr/>
        </p:nvSpPr>
        <p:spPr bwMode="auto">
          <a:xfrm>
            <a:off x="7535864" y="15621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6" name="Line 21"/>
          <p:cNvSpPr>
            <a:spLocks noChangeShapeType="1"/>
          </p:cNvSpPr>
          <p:nvPr/>
        </p:nvSpPr>
        <p:spPr bwMode="auto">
          <a:xfrm>
            <a:off x="7535864" y="1714500"/>
            <a:ext cx="1608137" cy="0"/>
          </a:xfrm>
          <a:prstGeom prst="line">
            <a:avLst/>
          </a:prstGeom>
          <a:noFill/>
          <a:ln w="38100">
            <a:solidFill>
              <a:srgbClr val="0000CC"/>
            </a:solidFill>
            <a:round/>
            <a:headEnd/>
            <a:tailEnd type="triangle" w="med" len="med"/>
          </a:ln>
        </p:spPr>
        <p:txBody>
          <a:bodyPr wrap="none" anchor="ctr"/>
          <a:lstStyle/>
          <a:p>
            <a:endParaRPr lang="en-US">
              <a:solidFill>
                <a:srgbClr val="003366"/>
              </a:solidFill>
            </a:endParaRPr>
          </a:p>
        </p:txBody>
      </p:sp>
      <p:sp>
        <p:nvSpPr>
          <p:cNvPr id="1047" name="Line 22"/>
          <p:cNvSpPr>
            <a:spLocks noChangeShapeType="1"/>
          </p:cNvSpPr>
          <p:nvPr/>
        </p:nvSpPr>
        <p:spPr bwMode="auto">
          <a:xfrm>
            <a:off x="7535864" y="1866900"/>
            <a:ext cx="769937" cy="0"/>
          </a:xfrm>
          <a:prstGeom prst="line">
            <a:avLst/>
          </a:prstGeom>
          <a:noFill/>
          <a:ln w="38100">
            <a:solidFill>
              <a:srgbClr val="FF0000"/>
            </a:solidFill>
            <a:round/>
            <a:headEnd/>
            <a:tailEnd type="triangle" w="med" len="med"/>
          </a:ln>
        </p:spPr>
        <p:txBody>
          <a:bodyPr wrap="none" anchor="ctr"/>
          <a:lstStyle/>
          <a:p>
            <a:endParaRPr lang="en-US">
              <a:solidFill>
                <a:srgbClr val="003366"/>
              </a:solidFill>
            </a:endParaRPr>
          </a:p>
        </p:txBody>
      </p:sp>
      <p:sp>
        <p:nvSpPr>
          <p:cNvPr id="1048" name="Line 23"/>
          <p:cNvSpPr>
            <a:spLocks noChangeShapeType="1"/>
          </p:cNvSpPr>
          <p:nvPr/>
        </p:nvSpPr>
        <p:spPr bwMode="auto">
          <a:xfrm flipV="1">
            <a:off x="7535864" y="20193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9" name="Line 24"/>
          <p:cNvSpPr>
            <a:spLocks noChangeShapeType="1"/>
          </p:cNvSpPr>
          <p:nvPr/>
        </p:nvSpPr>
        <p:spPr bwMode="auto">
          <a:xfrm>
            <a:off x="7535864" y="21717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50" name="Line 25"/>
          <p:cNvSpPr>
            <a:spLocks noChangeShapeType="1"/>
          </p:cNvSpPr>
          <p:nvPr/>
        </p:nvSpPr>
        <p:spPr bwMode="auto">
          <a:xfrm>
            <a:off x="6265863" y="14097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1" name="Line 26"/>
          <p:cNvSpPr>
            <a:spLocks noChangeShapeType="1"/>
          </p:cNvSpPr>
          <p:nvPr/>
        </p:nvSpPr>
        <p:spPr bwMode="auto">
          <a:xfrm>
            <a:off x="6265863" y="15621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2" name="Line 27"/>
          <p:cNvSpPr>
            <a:spLocks noChangeShapeType="1"/>
          </p:cNvSpPr>
          <p:nvPr/>
        </p:nvSpPr>
        <p:spPr bwMode="auto">
          <a:xfrm>
            <a:off x="6265863" y="17145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3" name="Line 28"/>
          <p:cNvSpPr>
            <a:spLocks noChangeShapeType="1"/>
          </p:cNvSpPr>
          <p:nvPr/>
        </p:nvSpPr>
        <p:spPr bwMode="auto">
          <a:xfrm>
            <a:off x="6265863" y="1866900"/>
            <a:ext cx="1270000" cy="0"/>
          </a:xfrm>
          <a:prstGeom prst="line">
            <a:avLst/>
          </a:prstGeom>
          <a:noFill/>
          <a:ln w="38100">
            <a:solidFill>
              <a:srgbClr val="FF0000"/>
            </a:solidFill>
            <a:round/>
            <a:headEnd/>
            <a:tailEnd/>
          </a:ln>
        </p:spPr>
        <p:txBody>
          <a:bodyPr wrap="none" anchor="ctr"/>
          <a:lstStyle/>
          <a:p>
            <a:endParaRPr lang="en-US">
              <a:solidFill>
                <a:srgbClr val="003366"/>
              </a:solidFill>
            </a:endParaRPr>
          </a:p>
        </p:txBody>
      </p:sp>
      <p:sp>
        <p:nvSpPr>
          <p:cNvPr id="1054" name="Line 29"/>
          <p:cNvSpPr>
            <a:spLocks noChangeShapeType="1"/>
          </p:cNvSpPr>
          <p:nvPr/>
        </p:nvSpPr>
        <p:spPr bwMode="auto">
          <a:xfrm>
            <a:off x="6265863" y="20193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5" name="Line 30"/>
          <p:cNvSpPr>
            <a:spLocks noChangeShapeType="1"/>
          </p:cNvSpPr>
          <p:nvPr/>
        </p:nvSpPr>
        <p:spPr bwMode="auto">
          <a:xfrm>
            <a:off x="6265863" y="21717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6" name="Line 31"/>
          <p:cNvSpPr>
            <a:spLocks noChangeShapeType="1"/>
          </p:cNvSpPr>
          <p:nvPr/>
        </p:nvSpPr>
        <p:spPr bwMode="auto">
          <a:xfrm flipV="1">
            <a:off x="5910264" y="1409700"/>
            <a:ext cx="338137" cy="4572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7" name="Line 32"/>
          <p:cNvSpPr>
            <a:spLocks noChangeShapeType="1"/>
          </p:cNvSpPr>
          <p:nvPr/>
        </p:nvSpPr>
        <p:spPr bwMode="auto">
          <a:xfrm flipV="1">
            <a:off x="5926138" y="1581150"/>
            <a:ext cx="322262" cy="28575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8" name="Line 33"/>
          <p:cNvSpPr>
            <a:spLocks noChangeShapeType="1"/>
          </p:cNvSpPr>
          <p:nvPr/>
        </p:nvSpPr>
        <p:spPr bwMode="auto">
          <a:xfrm flipV="1">
            <a:off x="5892800" y="1714500"/>
            <a:ext cx="355600" cy="1524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9" name="Line 34"/>
          <p:cNvSpPr>
            <a:spLocks noChangeShapeType="1"/>
          </p:cNvSpPr>
          <p:nvPr/>
        </p:nvSpPr>
        <p:spPr bwMode="auto">
          <a:xfrm>
            <a:off x="5892800" y="1866900"/>
            <a:ext cx="355600" cy="0"/>
          </a:xfrm>
          <a:prstGeom prst="line">
            <a:avLst/>
          </a:prstGeom>
          <a:noFill/>
          <a:ln w="38100">
            <a:solidFill>
              <a:srgbClr val="FF0000"/>
            </a:solidFill>
            <a:round/>
            <a:headEnd/>
            <a:tailEnd/>
          </a:ln>
        </p:spPr>
        <p:txBody>
          <a:bodyPr wrap="none" anchor="ctr"/>
          <a:lstStyle/>
          <a:p>
            <a:endParaRPr lang="en-US">
              <a:solidFill>
                <a:srgbClr val="003366"/>
              </a:solidFill>
            </a:endParaRPr>
          </a:p>
        </p:txBody>
      </p:sp>
      <p:sp>
        <p:nvSpPr>
          <p:cNvPr id="1060" name="Line 35"/>
          <p:cNvSpPr>
            <a:spLocks noChangeShapeType="1"/>
          </p:cNvSpPr>
          <p:nvPr/>
        </p:nvSpPr>
        <p:spPr bwMode="auto">
          <a:xfrm>
            <a:off x="5892800" y="1866900"/>
            <a:ext cx="355600" cy="1524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61" name="Line 36"/>
          <p:cNvSpPr>
            <a:spLocks noChangeShapeType="1"/>
          </p:cNvSpPr>
          <p:nvPr/>
        </p:nvSpPr>
        <p:spPr bwMode="auto">
          <a:xfrm>
            <a:off x="5892801" y="1866900"/>
            <a:ext cx="373063" cy="3048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62" name="Text Box 39"/>
          <p:cNvSpPr txBox="1">
            <a:spLocks noChangeArrowheads="1"/>
          </p:cNvSpPr>
          <p:nvPr/>
        </p:nvSpPr>
        <p:spPr bwMode="auto">
          <a:xfrm>
            <a:off x="6027738" y="609600"/>
            <a:ext cx="830262" cy="36933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3366"/>
                </a:solidFill>
              </a:rPr>
              <a:t>CID</a:t>
            </a:r>
          </a:p>
        </p:txBody>
      </p:sp>
      <p:sp>
        <p:nvSpPr>
          <p:cNvPr id="1063" name="Oval 40"/>
          <p:cNvSpPr>
            <a:spLocks noChangeArrowheads="1"/>
          </p:cNvSpPr>
          <p:nvPr/>
        </p:nvSpPr>
        <p:spPr bwMode="auto">
          <a:xfrm>
            <a:off x="9601201" y="1619250"/>
            <a:ext cx="68263" cy="323850"/>
          </a:xfrm>
          <a:prstGeom prst="ellipse">
            <a:avLst/>
          </a:prstGeom>
          <a:solidFill>
            <a:srgbClr val="FFFF00"/>
          </a:solidFill>
          <a:ln w="9525">
            <a:solidFill>
              <a:schemeClr val="tx1"/>
            </a:solidFill>
            <a:round/>
            <a:headEnd/>
            <a:tailEnd/>
          </a:ln>
        </p:spPr>
        <p:txBody>
          <a:bodyPr wrap="none" anchor="ctr"/>
          <a:lstStyle/>
          <a:p>
            <a:endParaRPr lang="en-US">
              <a:solidFill>
                <a:srgbClr val="003366"/>
              </a:solidFill>
            </a:endParaRPr>
          </a:p>
        </p:txBody>
      </p:sp>
      <p:sp>
        <p:nvSpPr>
          <p:cNvPr id="1064" name="Freeform 41"/>
          <p:cNvSpPr>
            <a:spLocks/>
          </p:cNvSpPr>
          <p:nvPr/>
        </p:nvSpPr>
        <p:spPr bwMode="auto">
          <a:xfrm>
            <a:off x="9634539" y="1619250"/>
            <a:ext cx="339725" cy="552450"/>
          </a:xfrm>
          <a:custGeom>
            <a:avLst/>
            <a:gdLst>
              <a:gd name="T0" fmla="*/ 0 w 240"/>
              <a:gd name="T1" fmla="*/ 0 h 348"/>
              <a:gd name="T2" fmla="*/ 2147483647 w 240"/>
              <a:gd name="T3" fmla="*/ 2147483647 h 348"/>
              <a:gd name="T4" fmla="*/ 2147483647 w 240"/>
              <a:gd name="T5" fmla="*/ 2147483647 h 348"/>
              <a:gd name="T6" fmla="*/ 0 60000 65536"/>
              <a:gd name="T7" fmla="*/ 0 60000 65536"/>
              <a:gd name="T8" fmla="*/ 0 60000 65536"/>
              <a:gd name="T9" fmla="*/ 0 w 240"/>
              <a:gd name="T10" fmla="*/ 0 h 348"/>
              <a:gd name="T11" fmla="*/ 240 w 240"/>
              <a:gd name="T12" fmla="*/ 348 h 348"/>
            </a:gdLst>
            <a:ahLst/>
            <a:cxnLst>
              <a:cxn ang="T6">
                <a:pos x="T0" y="T1"/>
              </a:cxn>
              <a:cxn ang="T7">
                <a:pos x="T2" y="T3"/>
              </a:cxn>
              <a:cxn ang="T8">
                <a:pos x="T4" y="T5"/>
              </a:cxn>
            </a:cxnLst>
            <a:rect l="T9" t="T10" r="T11" b="T12"/>
            <a:pathLst>
              <a:path w="240" h="348">
                <a:moveTo>
                  <a:pt x="0" y="0"/>
                </a:moveTo>
                <a:cubicBezTo>
                  <a:pt x="70" y="13"/>
                  <a:pt x="140" y="26"/>
                  <a:pt x="180" y="84"/>
                </a:cubicBezTo>
                <a:cubicBezTo>
                  <a:pt x="220" y="142"/>
                  <a:pt x="230" y="245"/>
                  <a:pt x="240" y="348"/>
                </a:cubicBezTo>
              </a:path>
            </a:pathLst>
          </a:custGeom>
          <a:noFill/>
          <a:ln w="9525">
            <a:solidFill>
              <a:schemeClr val="tx1"/>
            </a:solidFill>
            <a:round/>
            <a:headEnd/>
            <a:tailEnd/>
          </a:ln>
        </p:spPr>
        <p:txBody>
          <a:bodyPr wrap="none" anchor="ctr"/>
          <a:lstStyle/>
          <a:p>
            <a:endParaRPr lang="en-US">
              <a:solidFill>
                <a:srgbClr val="003366"/>
              </a:solidFill>
            </a:endParaRPr>
          </a:p>
        </p:txBody>
      </p:sp>
      <p:sp>
        <p:nvSpPr>
          <p:cNvPr id="1065" name="Freeform 42"/>
          <p:cNvSpPr>
            <a:spLocks/>
          </p:cNvSpPr>
          <p:nvPr/>
        </p:nvSpPr>
        <p:spPr bwMode="auto">
          <a:xfrm>
            <a:off x="9634539" y="1939926"/>
            <a:ext cx="339725" cy="250825"/>
          </a:xfrm>
          <a:custGeom>
            <a:avLst/>
            <a:gdLst>
              <a:gd name="T0" fmla="*/ 0 w 240"/>
              <a:gd name="T1" fmla="*/ 2147483647 h 158"/>
              <a:gd name="T2" fmla="*/ 2147483647 w 240"/>
              <a:gd name="T3" fmla="*/ 2147483647 h 158"/>
              <a:gd name="T4" fmla="*/ 2147483647 w 240"/>
              <a:gd name="T5" fmla="*/ 2147483647 h 158"/>
              <a:gd name="T6" fmla="*/ 0 60000 65536"/>
              <a:gd name="T7" fmla="*/ 0 60000 65536"/>
              <a:gd name="T8" fmla="*/ 0 60000 65536"/>
              <a:gd name="T9" fmla="*/ 0 w 240"/>
              <a:gd name="T10" fmla="*/ 0 h 158"/>
              <a:gd name="T11" fmla="*/ 240 w 240"/>
              <a:gd name="T12" fmla="*/ 158 h 158"/>
            </a:gdLst>
            <a:ahLst/>
            <a:cxnLst>
              <a:cxn ang="T6">
                <a:pos x="T0" y="T1"/>
              </a:cxn>
              <a:cxn ang="T7">
                <a:pos x="T2" y="T3"/>
              </a:cxn>
              <a:cxn ang="T8">
                <a:pos x="T4" y="T5"/>
              </a:cxn>
            </a:cxnLst>
            <a:rect l="T9" t="T10" r="T11" b="T12"/>
            <a:pathLst>
              <a:path w="240" h="158">
                <a:moveTo>
                  <a:pt x="0" y="2"/>
                </a:moveTo>
                <a:cubicBezTo>
                  <a:pt x="64" y="1"/>
                  <a:pt x="128" y="0"/>
                  <a:pt x="168" y="26"/>
                </a:cubicBezTo>
                <a:cubicBezTo>
                  <a:pt x="208" y="52"/>
                  <a:pt x="224" y="105"/>
                  <a:pt x="240" y="158"/>
                </a:cubicBezTo>
              </a:path>
            </a:pathLst>
          </a:custGeom>
          <a:noFill/>
          <a:ln w="9525">
            <a:solidFill>
              <a:schemeClr val="tx1"/>
            </a:solidFill>
            <a:round/>
            <a:headEnd/>
            <a:tailEnd/>
          </a:ln>
        </p:spPr>
        <p:txBody>
          <a:bodyPr wrap="none" anchor="ctr"/>
          <a:lstStyle/>
          <a:p>
            <a:endParaRPr lang="en-US">
              <a:solidFill>
                <a:srgbClr val="003366"/>
              </a:solidFill>
            </a:endParaRPr>
          </a:p>
        </p:txBody>
      </p:sp>
      <p:sp>
        <p:nvSpPr>
          <p:cNvPr id="1066" name="Text Box 44"/>
          <p:cNvSpPr txBox="1">
            <a:spLocks noChangeArrowheads="1"/>
          </p:cNvSpPr>
          <p:nvPr/>
        </p:nvSpPr>
        <p:spPr bwMode="auto">
          <a:xfrm>
            <a:off x="3611563" y="3116263"/>
            <a:ext cx="755650" cy="366712"/>
          </a:xfrm>
          <a:prstGeom prst="rect">
            <a:avLst/>
          </a:prstGeom>
          <a:noFill/>
          <a:ln w="9525">
            <a:noFill/>
            <a:miter lim="800000"/>
            <a:headEnd/>
            <a:tailEnd/>
          </a:ln>
        </p:spPr>
        <p:txBody>
          <a:bodyPr wrap="none">
            <a:spAutoFit/>
          </a:bodyPr>
          <a:lstStyle/>
          <a:p>
            <a:pPr algn="ctr"/>
            <a:r>
              <a:rPr lang="en-US">
                <a:solidFill>
                  <a:srgbClr val="CC0000"/>
                </a:solidFill>
              </a:rPr>
              <a:t>521.7</a:t>
            </a:r>
          </a:p>
        </p:txBody>
      </p:sp>
      <p:sp>
        <p:nvSpPr>
          <p:cNvPr id="1067" name="Text Box 55"/>
          <p:cNvSpPr txBox="1">
            <a:spLocks noChangeArrowheads="1"/>
          </p:cNvSpPr>
          <p:nvPr/>
        </p:nvSpPr>
        <p:spPr bwMode="auto">
          <a:xfrm>
            <a:off x="8845550" y="3122613"/>
            <a:ext cx="755650" cy="366712"/>
          </a:xfrm>
          <a:prstGeom prst="rect">
            <a:avLst/>
          </a:prstGeom>
          <a:noFill/>
          <a:ln w="9525">
            <a:noFill/>
            <a:miter lim="800000"/>
            <a:headEnd/>
            <a:tailEnd/>
          </a:ln>
        </p:spPr>
        <p:txBody>
          <a:bodyPr wrap="none">
            <a:spAutoFit/>
          </a:bodyPr>
          <a:lstStyle/>
          <a:p>
            <a:pPr algn="ctr"/>
            <a:r>
              <a:rPr lang="en-US">
                <a:solidFill>
                  <a:srgbClr val="0000CC"/>
                </a:solidFill>
              </a:rPr>
              <a:t>757.6</a:t>
            </a:r>
          </a:p>
        </p:txBody>
      </p:sp>
      <p:sp>
        <p:nvSpPr>
          <p:cNvPr id="1068" name="Text Box 56"/>
          <p:cNvSpPr txBox="1">
            <a:spLocks noChangeArrowheads="1"/>
          </p:cNvSpPr>
          <p:nvPr/>
        </p:nvSpPr>
        <p:spPr bwMode="auto">
          <a:xfrm>
            <a:off x="4098925" y="573088"/>
            <a:ext cx="492443" cy="369332"/>
          </a:xfrm>
          <a:prstGeom prst="rect">
            <a:avLst/>
          </a:prstGeom>
          <a:noFill/>
          <a:ln w="9525">
            <a:noFill/>
            <a:miter lim="800000"/>
            <a:headEnd/>
            <a:tailEnd/>
          </a:ln>
        </p:spPr>
        <p:txBody>
          <a:bodyPr wrap="none">
            <a:spAutoFit/>
          </a:bodyPr>
          <a:lstStyle/>
          <a:p>
            <a:r>
              <a:rPr lang="en-US" b="1">
                <a:solidFill>
                  <a:srgbClr val="CC0000"/>
                </a:solidFill>
              </a:rPr>
              <a:t>Q1</a:t>
            </a:r>
          </a:p>
        </p:txBody>
      </p:sp>
      <p:sp>
        <p:nvSpPr>
          <p:cNvPr id="1069" name="Text Box 57"/>
          <p:cNvSpPr txBox="1">
            <a:spLocks noChangeArrowheads="1"/>
          </p:cNvSpPr>
          <p:nvPr/>
        </p:nvSpPr>
        <p:spPr bwMode="auto">
          <a:xfrm>
            <a:off x="8172450" y="573088"/>
            <a:ext cx="492443" cy="369332"/>
          </a:xfrm>
          <a:prstGeom prst="rect">
            <a:avLst/>
          </a:prstGeom>
          <a:noFill/>
          <a:ln w="9525">
            <a:noFill/>
            <a:miter lim="800000"/>
            <a:headEnd/>
            <a:tailEnd/>
          </a:ln>
        </p:spPr>
        <p:txBody>
          <a:bodyPr wrap="none">
            <a:spAutoFit/>
          </a:bodyPr>
          <a:lstStyle/>
          <a:p>
            <a:r>
              <a:rPr lang="en-US" b="1">
                <a:solidFill>
                  <a:srgbClr val="0000CC"/>
                </a:solidFill>
              </a:rPr>
              <a:t>Q3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8"/>
          <p:cNvPicPr>
            <a:picLocks noChangeAspect="1" noChangeArrowheads="1"/>
          </p:cNvPicPr>
          <p:nvPr/>
        </p:nvPicPr>
        <p:blipFill>
          <a:blip r:embed="rId2" cstate="print"/>
          <a:srcRect/>
          <a:stretch>
            <a:fillRect/>
          </a:stretch>
        </p:blipFill>
        <p:spPr bwMode="auto">
          <a:xfrm>
            <a:off x="7408863" y="593725"/>
            <a:ext cx="2559050" cy="1004888"/>
          </a:xfrm>
          <a:prstGeom prst="rect">
            <a:avLst/>
          </a:prstGeom>
          <a:noFill/>
          <a:ln w="38100">
            <a:noFill/>
            <a:miter lim="800000"/>
            <a:headEnd/>
            <a:tailEnd/>
          </a:ln>
        </p:spPr>
      </p:pic>
      <p:pic>
        <p:nvPicPr>
          <p:cNvPr id="2053" name="Picture 10"/>
          <p:cNvPicPr>
            <a:picLocks noChangeAspect="1" noChangeArrowheads="1"/>
          </p:cNvPicPr>
          <p:nvPr/>
        </p:nvPicPr>
        <p:blipFill>
          <a:blip r:embed="rId3" cstate="print"/>
          <a:srcRect/>
          <a:stretch>
            <a:fillRect/>
          </a:stretch>
        </p:blipFill>
        <p:spPr bwMode="auto">
          <a:xfrm>
            <a:off x="7408863" y="1263650"/>
            <a:ext cx="2559050" cy="1004888"/>
          </a:xfrm>
          <a:prstGeom prst="rect">
            <a:avLst/>
          </a:prstGeom>
          <a:noFill/>
          <a:ln w="38100">
            <a:noFill/>
            <a:miter lim="800000"/>
            <a:headEnd/>
            <a:tailEnd/>
          </a:ln>
        </p:spPr>
      </p:pic>
      <p:graphicFrame>
        <p:nvGraphicFramePr>
          <p:cNvPr id="2050" name="Object 11"/>
          <p:cNvGraphicFramePr>
            <a:graphicFrameLocks noChangeAspect="1"/>
          </p:cNvGraphicFramePr>
          <p:nvPr/>
        </p:nvGraphicFramePr>
        <p:xfrm>
          <a:off x="7408863" y="1931989"/>
          <a:ext cx="2559050" cy="1004887"/>
        </p:xfrm>
        <a:graphic>
          <a:graphicData uri="http://schemas.openxmlformats.org/presentationml/2006/ole">
            <mc:AlternateContent xmlns:mc="http://schemas.openxmlformats.org/markup-compatibility/2006">
              <mc:Choice xmlns:v="urn:schemas-microsoft-com:vml" Requires="v">
                <p:oleObj name="Graph" r:id="rId4" imgW="6361920" imgH="2499840" progId="Origin50.Graph">
                  <p:embed/>
                </p:oleObj>
              </mc:Choice>
              <mc:Fallback>
                <p:oleObj name="Graph" r:id="rId4" imgW="6361920" imgH="2499840" progId="Origin50.Graph">
                  <p:embed/>
                  <p:pic>
                    <p:nvPicPr>
                      <p:cNvPr id="205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8863" y="1931989"/>
                        <a:ext cx="25590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4" name="Picture 12"/>
          <p:cNvPicPr>
            <a:picLocks noChangeAspect="1" noChangeArrowheads="1"/>
          </p:cNvPicPr>
          <p:nvPr/>
        </p:nvPicPr>
        <p:blipFill>
          <a:blip r:embed="rId6" cstate="print"/>
          <a:srcRect/>
          <a:stretch>
            <a:fillRect/>
          </a:stretch>
        </p:blipFill>
        <p:spPr bwMode="auto">
          <a:xfrm>
            <a:off x="7408863" y="2601914"/>
            <a:ext cx="2559050" cy="1004887"/>
          </a:xfrm>
          <a:prstGeom prst="rect">
            <a:avLst/>
          </a:prstGeom>
          <a:noFill/>
          <a:ln w="38100">
            <a:noFill/>
            <a:miter lim="800000"/>
            <a:headEnd/>
            <a:tailEnd/>
          </a:ln>
        </p:spPr>
      </p:pic>
      <p:graphicFrame>
        <p:nvGraphicFramePr>
          <p:cNvPr id="2051" name="Object 13"/>
          <p:cNvGraphicFramePr>
            <a:graphicFrameLocks noChangeAspect="1"/>
          </p:cNvGraphicFramePr>
          <p:nvPr/>
        </p:nvGraphicFramePr>
        <p:xfrm>
          <a:off x="7408863" y="3271839"/>
          <a:ext cx="2559050" cy="1004887"/>
        </p:xfrm>
        <a:graphic>
          <a:graphicData uri="http://schemas.openxmlformats.org/presentationml/2006/ole">
            <mc:AlternateContent xmlns:mc="http://schemas.openxmlformats.org/markup-compatibility/2006">
              <mc:Choice xmlns:v="urn:schemas-microsoft-com:vml" Requires="v">
                <p:oleObj name="Graph" r:id="rId7" imgW="6361920" imgH="2499840" progId="Origin50.Graph">
                  <p:embed/>
                </p:oleObj>
              </mc:Choice>
              <mc:Fallback>
                <p:oleObj name="Graph" r:id="rId7" imgW="6361920" imgH="2499840" progId="Origin50.Graph">
                  <p:embed/>
                  <p:pic>
                    <p:nvPicPr>
                      <p:cNvPr id="2051"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863" y="3271839"/>
                        <a:ext cx="25590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5" name="Picture 14"/>
          <p:cNvPicPr>
            <a:picLocks noChangeAspect="1" noChangeArrowheads="1"/>
          </p:cNvPicPr>
          <p:nvPr/>
        </p:nvPicPr>
        <p:blipFill>
          <a:blip r:embed="rId9" cstate="print"/>
          <a:srcRect/>
          <a:stretch>
            <a:fillRect/>
          </a:stretch>
        </p:blipFill>
        <p:spPr bwMode="auto">
          <a:xfrm>
            <a:off x="7408863" y="3940175"/>
            <a:ext cx="2559050" cy="1004888"/>
          </a:xfrm>
          <a:prstGeom prst="rect">
            <a:avLst/>
          </a:prstGeom>
          <a:noFill/>
          <a:ln w="38100">
            <a:noFill/>
            <a:miter lim="800000"/>
            <a:headEnd/>
            <a:tailEnd/>
          </a:ln>
        </p:spPr>
      </p:pic>
      <p:pic>
        <p:nvPicPr>
          <p:cNvPr id="2056" name="Picture 15"/>
          <p:cNvPicPr>
            <a:picLocks noChangeAspect="1" noChangeArrowheads="1"/>
          </p:cNvPicPr>
          <p:nvPr/>
        </p:nvPicPr>
        <p:blipFill>
          <a:blip r:embed="rId10" cstate="print"/>
          <a:srcRect/>
          <a:stretch>
            <a:fillRect/>
          </a:stretch>
        </p:blipFill>
        <p:spPr bwMode="auto">
          <a:xfrm>
            <a:off x="7408863" y="4610100"/>
            <a:ext cx="2559050" cy="1004888"/>
          </a:xfrm>
          <a:prstGeom prst="rect">
            <a:avLst/>
          </a:prstGeom>
          <a:noFill/>
          <a:ln w="38100">
            <a:noFill/>
            <a:miter lim="800000"/>
            <a:headEnd/>
            <a:tailEnd/>
          </a:ln>
        </p:spPr>
      </p:pic>
      <p:pic>
        <p:nvPicPr>
          <p:cNvPr id="2057" name="Picture 17"/>
          <p:cNvPicPr>
            <a:picLocks noChangeAspect="1" noChangeArrowheads="1"/>
          </p:cNvPicPr>
          <p:nvPr/>
        </p:nvPicPr>
        <p:blipFill>
          <a:blip r:embed="rId11" cstate="print"/>
          <a:srcRect/>
          <a:stretch>
            <a:fillRect/>
          </a:stretch>
        </p:blipFill>
        <p:spPr bwMode="auto">
          <a:xfrm>
            <a:off x="7408863" y="5280026"/>
            <a:ext cx="2532062" cy="995363"/>
          </a:xfrm>
          <a:prstGeom prst="rect">
            <a:avLst/>
          </a:prstGeom>
          <a:noFill/>
          <a:ln w="38100">
            <a:noFill/>
            <a:miter lim="800000"/>
            <a:headEnd/>
            <a:tailEnd/>
          </a:ln>
        </p:spPr>
      </p:pic>
      <p:pic>
        <p:nvPicPr>
          <p:cNvPr id="2058" name="Picture 18"/>
          <p:cNvPicPr>
            <a:picLocks noChangeAspect="1" noChangeArrowheads="1"/>
          </p:cNvPicPr>
          <p:nvPr/>
        </p:nvPicPr>
        <p:blipFill>
          <a:blip r:embed="rId12" cstate="print"/>
          <a:srcRect/>
          <a:stretch>
            <a:fillRect/>
          </a:stretch>
        </p:blipFill>
        <p:spPr bwMode="auto">
          <a:xfrm>
            <a:off x="7408863" y="5938838"/>
            <a:ext cx="2532062" cy="995362"/>
          </a:xfrm>
          <a:prstGeom prst="rect">
            <a:avLst/>
          </a:prstGeom>
          <a:noFill/>
          <a:ln w="38100">
            <a:noFill/>
            <a:miter lim="800000"/>
            <a:headEnd/>
            <a:tailEnd/>
          </a:ln>
        </p:spPr>
      </p:pic>
      <p:sp>
        <p:nvSpPr>
          <p:cNvPr id="2059" name="Rectangle 19"/>
          <p:cNvSpPr>
            <a:spLocks noChangeArrowheads="1"/>
          </p:cNvSpPr>
          <p:nvPr/>
        </p:nvSpPr>
        <p:spPr bwMode="auto">
          <a:xfrm>
            <a:off x="1603375" y="96839"/>
            <a:ext cx="5810250" cy="6554787"/>
          </a:xfrm>
          <a:prstGeom prst="rect">
            <a:avLst/>
          </a:prstGeom>
          <a:noFill/>
          <a:ln w="38100">
            <a:noFill/>
            <a:miter lim="800000"/>
            <a:headEnd/>
            <a:tailEnd/>
          </a:ln>
        </p:spPr>
        <p:txBody>
          <a:bodyPr wrap="none" lIns="91410" tIns="45706" rIns="91410" bIns="45706" anchor="ctr">
            <a:spAutoFit/>
          </a:bodyPr>
          <a:lstStyle/>
          <a:p>
            <a:pPr>
              <a:spcAft>
                <a:spcPts val="2000"/>
              </a:spcAft>
            </a:pPr>
            <a:r>
              <a:rPr lang="en-US" sz="2700" b="1" u="sng">
                <a:solidFill>
                  <a:srgbClr val="000000"/>
                </a:solidFill>
                <a:latin typeface="Courier New" pitchFamily="49" charset="0"/>
                <a:cs typeface="Courier New" pitchFamily="49" charset="0"/>
              </a:rPr>
              <a:t>Precursor Ion &gt; Product Ion</a:t>
            </a:r>
          </a:p>
          <a:p>
            <a:pPr>
              <a:spcAft>
                <a:spcPts val="2000"/>
              </a:spcAft>
            </a:pPr>
            <a:r>
              <a:rPr lang="en-US" sz="2700">
                <a:solidFill>
                  <a:srgbClr val="FF0000"/>
                </a:solidFill>
                <a:latin typeface="Courier New" pitchFamily="49" charset="0"/>
                <a:cs typeface="Courier New" pitchFamily="49" charset="0"/>
              </a:rPr>
              <a:t>TGASEAVPSEGK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EAVPSEGK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AEAVPSEGK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SAEAVPSEGK</a:t>
            </a:r>
          </a:p>
        </p:txBody>
      </p:sp>
      <p:sp>
        <p:nvSpPr>
          <p:cNvPr id="2060" name="Text Box 54"/>
          <p:cNvSpPr txBox="1">
            <a:spLocks noChangeArrowheads="1"/>
          </p:cNvSpPr>
          <p:nvPr/>
        </p:nvSpPr>
        <p:spPr bwMode="auto">
          <a:xfrm>
            <a:off x="8856664" y="9398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204.13</a:t>
            </a:r>
          </a:p>
        </p:txBody>
      </p:sp>
      <p:sp>
        <p:nvSpPr>
          <p:cNvPr id="2061" name="Text Box 55"/>
          <p:cNvSpPr txBox="1">
            <a:spLocks noChangeArrowheads="1"/>
          </p:cNvSpPr>
          <p:nvPr/>
        </p:nvSpPr>
        <p:spPr bwMode="auto">
          <a:xfrm>
            <a:off x="8856664" y="15938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333.18</a:t>
            </a:r>
          </a:p>
        </p:txBody>
      </p:sp>
      <p:sp>
        <p:nvSpPr>
          <p:cNvPr id="2062" name="Text Box 56"/>
          <p:cNvSpPr txBox="1">
            <a:spLocks noChangeArrowheads="1"/>
          </p:cNvSpPr>
          <p:nvPr/>
        </p:nvSpPr>
        <p:spPr bwMode="auto">
          <a:xfrm>
            <a:off x="8856664" y="22796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420.21</a:t>
            </a:r>
          </a:p>
        </p:txBody>
      </p:sp>
      <p:sp>
        <p:nvSpPr>
          <p:cNvPr id="2063" name="Text Box 57"/>
          <p:cNvSpPr txBox="1">
            <a:spLocks noChangeArrowheads="1"/>
          </p:cNvSpPr>
          <p:nvPr/>
        </p:nvSpPr>
        <p:spPr bwMode="auto">
          <a:xfrm>
            <a:off x="8856664" y="29210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517.26</a:t>
            </a:r>
          </a:p>
        </p:txBody>
      </p:sp>
      <p:sp>
        <p:nvSpPr>
          <p:cNvPr id="2064" name="Text Box 58"/>
          <p:cNvSpPr txBox="1">
            <a:spLocks noChangeArrowheads="1"/>
          </p:cNvSpPr>
          <p:nvPr/>
        </p:nvSpPr>
        <p:spPr bwMode="auto">
          <a:xfrm>
            <a:off x="8856664" y="36068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616.33</a:t>
            </a:r>
          </a:p>
        </p:txBody>
      </p:sp>
      <p:sp>
        <p:nvSpPr>
          <p:cNvPr id="2065" name="Text Box 59"/>
          <p:cNvSpPr txBox="1">
            <a:spLocks noChangeArrowheads="1"/>
          </p:cNvSpPr>
          <p:nvPr/>
        </p:nvSpPr>
        <p:spPr bwMode="auto">
          <a:xfrm>
            <a:off x="8856664" y="42100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687.37</a:t>
            </a:r>
          </a:p>
        </p:txBody>
      </p:sp>
      <p:sp>
        <p:nvSpPr>
          <p:cNvPr id="2066" name="Text Box 60"/>
          <p:cNvSpPr txBox="1">
            <a:spLocks noChangeArrowheads="1"/>
          </p:cNvSpPr>
          <p:nvPr/>
        </p:nvSpPr>
        <p:spPr bwMode="auto">
          <a:xfrm>
            <a:off x="8856664" y="48958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816.41</a:t>
            </a:r>
          </a:p>
        </p:txBody>
      </p:sp>
      <p:sp>
        <p:nvSpPr>
          <p:cNvPr id="2067" name="Text Box 61"/>
          <p:cNvSpPr txBox="1">
            <a:spLocks noChangeArrowheads="1"/>
          </p:cNvSpPr>
          <p:nvPr/>
        </p:nvSpPr>
        <p:spPr bwMode="auto">
          <a:xfrm>
            <a:off x="8856664" y="54546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903.44</a:t>
            </a:r>
          </a:p>
        </p:txBody>
      </p:sp>
      <p:sp>
        <p:nvSpPr>
          <p:cNvPr id="2068" name="Text Box 62"/>
          <p:cNvSpPr txBox="1">
            <a:spLocks noChangeArrowheads="1"/>
          </p:cNvSpPr>
          <p:nvPr/>
        </p:nvSpPr>
        <p:spPr bwMode="auto">
          <a:xfrm>
            <a:off x="8856664" y="61404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1031.5</a:t>
            </a:r>
          </a:p>
        </p:txBody>
      </p:sp>
      <p:sp>
        <p:nvSpPr>
          <p:cNvPr id="2069" name="Text Box 65"/>
          <p:cNvSpPr txBox="1">
            <a:spLocks noChangeArrowheads="1"/>
          </p:cNvSpPr>
          <p:nvPr/>
        </p:nvSpPr>
        <p:spPr bwMode="auto">
          <a:xfrm>
            <a:off x="7866064" y="915989"/>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y2</a:t>
            </a:r>
          </a:p>
        </p:txBody>
      </p:sp>
      <p:sp>
        <p:nvSpPr>
          <p:cNvPr id="2070" name="Text Box 66"/>
          <p:cNvSpPr txBox="1">
            <a:spLocks noChangeArrowheads="1"/>
          </p:cNvSpPr>
          <p:nvPr/>
        </p:nvSpPr>
        <p:spPr bwMode="auto">
          <a:xfrm>
            <a:off x="7866064" y="1577975"/>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y3</a:t>
            </a:r>
          </a:p>
        </p:txBody>
      </p:sp>
      <p:sp>
        <p:nvSpPr>
          <p:cNvPr id="2071" name="Text Box 67"/>
          <p:cNvSpPr txBox="1">
            <a:spLocks noChangeArrowheads="1"/>
          </p:cNvSpPr>
          <p:nvPr/>
        </p:nvSpPr>
        <p:spPr bwMode="auto">
          <a:xfrm>
            <a:off x="7866064" y="2239964"/>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y4</a:t>
            </a:r>
          </a:p>
        </p:txBody>
      </p:sp>
      <p:sp>
        <p:nvSpPr>
          <p:cNvPr id="2072" name="Text Box 68"/>
          <p:cNvSpPr txBox="1">
            <a:spLocks noChangeArrowheads="1"/>
          </p:cNvSpPr>
          <p:nvPr/>
        </p:nvSpPr>
        <p:spPr bwMode="auto">
          <a:xfrm>
            <a:off x="7866064" y="2901950"/>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y5</a:t>
            </a:r>
          </a:p>
        </p:txBody>
      </p:sp>
      <p:sp>
        <p:nvSpPr>
          <p:cNvPr id="2073" name="Text Box 69"/>
          <p:cNvSpPr txBox="1">
            <a:spLocks noChangeArrowheads="1"/>
          </p:cNvSpPr>
          <p:nvPr/>
        </p:nvSpPr>
        <p:spPr bwMode="auto">
          <a:xfrm>
            <a:off x="7866064" y="3563939"/>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y6</a:t>
            </a:r>
          </a:p>
        </p:txBody>
      </p:sp>
      <p:sp>
        <p:nvSpPr>
          <p:cNvPr id="2074" name="Text Box 70"/>
          <p:cNvSpPr txBox="1">
            <a:spLocks noChangeArrowheads="1"/>
          </p:cNvSpPr>
          <p:nvPr/>
        </p:nvSpPr>
        <p:spPr bwMode="auto">
          <a:xfrm>
            <a:off x="7866064" y="4225925"/>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y7</a:t>
            </a:r>
          </a:p>
        </p:txBody>
      </p:sp>
      <p:sp>
        <p:nvSpPr>
          <p:cNvPr id="2075" name="Text Box 71"/>
          <p:cNvSpPr txBox="1">
            <a:spLocks noChangeArrowheads="1"/>
          </p:cNvSpPr>
          <p:nvPr/>
        </p:nvSpPr>
        <p:spPr bwMode="auto">
          <a:xfrm>
            <a:off x="7866064" y="4786314"/>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y8</a:t>
            </a:r>
          </a:p>
        </p:txBody>
      </p:sp>
      <p:sp>
        <p:nvSpPr>
          <p:cNvPr id="2076" name="Text Box 72"/>
          <p:cNvSpPr txBox="1">
            <a:spLocks noChangeArrowheads="1"/>
          </p:cNvSpPr>
          <p:nvPr/>
        </p:nvSpPr>
        <p:spPr bwMode="auto">
          <a:xfrm>
            <a:off x="7866064" y="5448300"/>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y9</a:t>
            </a:r>
          </a:p>
        </p:txBody>
      </p:sp>
      <p:sp>
        <p:nvSpPr>
          <p:cNvPr id="2077" name="Text Box 73"/>
          <p:cNvSpPr txBox="1">
            <a:spLocks noChangeArrowheads="1"/>
          </p:cNvSpPr>
          <p:nvPr/>
        </p:nvSpPr>
        <p:spPr bwMode="auto">
          <a:xfrm>
            <a:off x="7866063" y="6110289"/>
            <a:ext cx="569912"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y10</a:t>
            </a:r>
          </a:p>
        </p:txBody>
      </p:sp>
      <p:sp>
        <p:nvSpPr>
          <p:cNvPr id="2078" name="TextBox 34"/>
          <p:cNvSpPr txBox="1">
            <a:spLocks noChangeArrowheads="1"/>
          </p:cNvSpPr>
          <p:nvPr/>
        </p:nvSpPr>
        <p:spPr bwMode="auto">
          <a:xfrm>
            <a:off x="7720014" y="179389"/>
            <a:ext cx="2898775" cy="422275"/>
          </a:xfrm>
          <a:prstGeom prst="rect">
            <a:avLst/>
          </a:prstGeom>
          <a:noFill/>
          <a:ln w="9525">
            <a:noFill/>
            <a:miter lim="800000"/>
            <a:headEnd/>
            <a:tailEnd/>
          </a:ln>
        </p:spPr>
        <p:txBody>
          <a:bodyPr wrap="none" lIns="82936" tIns="41469" rIns="82936" bIns="41469">
            <a:spAutoFit/>
          </a:bodyPr>
          <a:lstStyle/>
          <a:p>
            <a:pPr algn="ctr"/>
            <a:r>
              <a:rPr lang="en-US" sz="2200">
                <a:solidFill>
                  <a:srgbClr val="002060"/>
                </a:solidFill>
              </a:rPr>
              <a:t>SRM Chromatograms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1828804" y="14478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682625" algn="l"/>
              </a:tabLst>
              <a:defRPr>
                <a:solidFill>
                  <a:schemeClr val="tx1"/>
                </a:solidFill>
                <a:latin typeface="Arial" charset="0"/>
                <a:cs typeface="Arial" charset="0"/>
              </a:defRPr>
            </a:lvl1pPr>
            <a:lvl2pPr>
              <a:tabLst>
                <a:tab pos="682625" algn="l"/>
              </a:tabLst>
              <a:defRPr>
                <a:solidFill>
                  <a:schemeClr val="tx1"/>
                </a:solidFill>
                <a:latin typeface="Arial" charset="0"/>
                <a:cs typeface="Arial" charset="0"/>
              </a:defRPr>
            </a:lvl2pPr>
            <a:lvl3pPr>
              <a:tabLst>
                <a:tab pos="682625" algn="l"/>
              </a:tabLst>
              <a:defRPr>
                <a:solidFill>
                  <a:schemeClr val="tx1"/>
                </a:solidFill>
                <a:latin typeface="Arial" charset="0"/>
                <a:cs typeface="Arial" charset="0"/>
              </a:defRPr>
            </a:lvl3pPr>
            <a:lvl4pPr>
              <a:tabLst>
                <a:tab pos="682625" algn="l"/>
              </a:tabLst>
              <a:defRPr>
                <a:solidFill>
                  <a:schemeClr val="tx1"/>
                </a:solidFill>
                <a:latin typeface="Arial" charset="0"/>
                <a:cs typeface="Arial" charset="0"/>
              </a:defRPr>
            </a:lvl4pPr>
            <a:lvl5pPr>
              <a:tabLst>
                <a:tab pos="682625" algn="l"/>
              </a:tabLst>
              <a:defRPr>
                <a:solidFill>
                  <a:schemeClr val="tx1"/>
                </a:solidFill>
                <a:latin typeface="Arial" charset="0"/>
                <a:cs typeface="Arial" charset="0"/>
              </a:defRPr>
            </a:lvl5pPr>
            <a:lvl6pPr fontAlgn="base">
              <a:spcBef>
                <a:spcPct val="0"/>
              </a:spcBef>
              <a:spcAft>
                <a:spcPct val="0"/>
              </a:spcAft>
              <a:tabLst>
                <a:tab pos="682625" algn="l"/>
              </a:tabLst>
              <a:defRPr>
                <a:solidFill>
                  <a:schemeClr val="tx1"/>
                </a:solidFill>
                <a:latin typeface="Arial" charset="0"/>
                <a:cs typeface="Arial" charset="0"/>
              </a:defRPr>
            </a:lvl6pPr>
            <a:lvl7pPr fontAlgn="base">
              <a:spcBef>
                <a:spcPct val="0"/>
              </a:spcBef>
              <a:spcAft>
                <a:spcPct val="0"/>
              </a:spcAft>
              <a:tabLst>
                <a:tab pos="682625" algn="l"/>
              </a:tabLst>
              <a:defRPr>
                <a:solidFill>
                  <a:schemeClr val="tx1"/>
                </a:solidFill>
                <a:latin typeface="Arial" charset="0"/>
                <a:cs typeface="Arial" charset="0"/>
              </a:defRPr>
            </a:lvl7pPr>
            <a:lvl8pPr fontAlgn="base">
              <a:spcBef>
                <a:spcPct val="0"/>
              </a:spcBef>
              <a:spcAft>
                <a:spcPct val="0"/>
              </a:spcAft>
              <a:tabLst>
                <a:tab pos="682625" algn="l"/>
              </a:tabLst>
              <a:defRPr>
                <a:solidFill>
                  <a:schemeClr val="tx1"/>
                </a:solidFill>
                <a:latin typeface="Arial" charset="0"/>
                <a:cs typeface="Arial" charset="0"/>
              </a:defRPr>
            </a:lvl8pPr>
            <a:lvl9pPr fontAlgn="base">
              <a:spcBef>
                <a:spcPct val="0"/>
              </a:spcBef>
              <a:spcAft>
                <a:spcPct val="0"/>
              </a:spcAft>
              <a:tabLst>
                <a:tab pos="682625" algn="l"/>
              </a:tabLst>
              <a:defRPr>
                <a:solidFill>
                  <a:schemeClr val="tx1"/>
                </a:solidFill>
                <a:latin typeface="Arial" charset="0"/>
                <a:cs typeface="Arial" charset="0"/>
              </a:defRPr>
            </a:lvl9pPr>
          </a:lstStyle>
          <a:p>
            <a:pPr>
              <a:defRPr/>
            </a:pPr>
            <a:r>
              <a:rPr lang="en-US" sz="3600" b="1" dirty="0">
                <a:solidFill>
                  <a:srgbClr val="000000"/>
                </a:solidFill>
              </a:rPr>
              <a:t>Problems with clinical immunoassays</a:t>
            </a:r>
            <a:endParaRPr lang="en-US" sz="3600" dirty="0">
              <a:solidFill>
                <a:srgbClr val="000000"/>
              </a:solidFill>
            </a:endParaRPr>
          </a:p>
          <a:p>
            <a:pPr>
              <a:defRPr/>
            </a:pPr>
            <a:r>
              <a:rPr lang="en-US" sz="3600" dirty="0">
                <a:solidFill>
                  <a:srgbClr val="000000"/>
                </a:solidFill>
              </a:rPr>
              <a:t>	</a:t>
            </a:r>
          </a:p>
          <a:p>
            <a:pPr>
              <a:defRPr/>
            </a:pPr>
            <a:r>
              <a:rPr lang="en-US" sz="3600" dirty="0">
                <a:solidFill>
                  <a:srgbClr val="000000"/>
                </a:solidFill>
              </a:rPr>
              <a:t>	Single-plex</a:t>
            </a:r>
          </a:p>
          <a:p>
            <a:pPr>
              <a:defRPr/>
            </a:pPr>
            <a:r>
              <a:rPr lang="en-US" sz="3600" dirty="0">
                <a:solidFill>
                  <a:srgbClr val="000000"/>
                </a:solidFill>
              </a:rPr>
              <a:t>	Poor standardization</a:t>
            </a:r>
            <a:endParaRPr lang="en-US" sz="3600" b="1" dirty="0">
              <a:solidFill>
                <a:srgbClr val="000000"/>
              </a:solidFill>
            </a:endParaRPr>
          </a:p>
          <a:p>
            <a:pPr>
              <a:defRPr/>
            </a:pPr>
            <a:r>
              <a:rPr lang="en-US" sz="3600" dirty="0">
                <a:solidFill>
                  <a:srgbClr val="000000"/>
                </a:solidFill>
              </a:rPr>
              <a:t>	Hook effect</a:t>
            </a:r>
          </a:p>
          <a:p>
            <a:pPr>
              <a:defRPr/>
            </a:pPr>
            <a:r>
              <a:rPr lang="en-US" sz="3600" dirty="0">
                <a:solidFill>
                  <a:srgbClr val="000000"/>
                </a:solidFill>
              </a:rPr>
              <a:t>	Autoantibodies</a:t>
            </a:r>
          </a:p>
          <a:p>
            <a:pPr>
              <a:defRPr/>
            </a:pPr>
            <a:r>
              <a:rPr lang="en-US" sz="3600" dirty="0">
                <a:solidFill>
                  <a:srgbClr val="000000"/>
                </a:solidFill>
              </a:rPr>
              <a:t>	</a:t>
            </a:r>
          </a:p>
        </p:txBody>
      </p:sp>
      <p:sp>
        <p:nvSpPr>
          <p:cNvPr id="200708" name="Text Box 4"/>
          <p:cNvSpPr txBox="1">
            <a:spLocks noChangeArrowheads="1"/>
          </p:cNvSpPr>
          <p:nvPr/>
        </p:nvSpPr>
        <p:spPr bwMode="auto">
          <a:xfrm>
            <a:off x="5029200" y="6248401"/>
            <a:ext cx="525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a:solidFill>
                  <a:srgbClr val="000000"/>
                </a:solidFill>
              </a:rPr>
              <a:t>Hoofnagle and Wener, J Immunol Methods (2009)</a:t>
            </a:r>
          </a:p>
        </p:txBody>
      </p:sp>
      <p:sp>
        <p:nvSpPr>
          <p:cNvPr id="3" name="Title 2">
            <a:extLst>
              <a:ext uri="{FF2B5EF4-FFF2-40B4-BE49-F238E27FC236}">
                <a16:creationId xmlns:a16="http://schemas.microsoft.com/office/drawing/2014/main" id="{3EAF69C9-CA01-48F8-A6A9-A73FF5D79D26}"/>
              </a:ext>
            </a:extLst>
          </p:cNvPr>
          <p:cNvSpPr>
            <a:spLocks noGrp="1"/>
          </p:cNvSpPr>
          <p:nvPr>
            <p:ph type="title"/>
          </p:nvPr>
        </p:nvSpPr>
        <p:spPr/>
        <p:txBody>
          <a:bodyPr>
            <a:normAutofit/>
          </a:bodyPr>
          <a:lstStyle/>
          <a:p>
            <a:r>
              <a:rPr lang="en-US" dirty="0"/>
              <a:t>Why Use Mass Spectrometry to Measure Proteins?</a:t>
            </a:r>
          </a:p>
        </p:txBody>
      </p:sp>
    </p:spTree>
    <p:extLst>
      <p:ext uri="{BB962C8B-B14F-4D97-AF65-F5344CB8AC3E}">
        <p14:creationId xmlns:p14="http://schemas.microsoft.com/office/powerpoint/2010/main" val="3211555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2070100" y="-141288"/>
          <a:ext cx="4483100" cy="3798888"/>
        </p:xfrm>
        <a:graphic>
          <a:graphicData uri="http://schemas.openxmlformats.org/presentationml/2006/ole">
            <mc:AlternateContent xmlns:mc="http://schemas.openxmlformats.org/markup-compatibility/2006">
              <mc:Choice xmlns:v="urn:schemas-microsoft-com:vml" Requires="v">
                <p:oleObj name="Graph" r:id="rId2" imgW="3589920" imgH="3039840" progId="Origin50.Graph">
                  <p:embed/>
                </p:oleObj>
              </mc:Choice>
              <mc:Fallback>
                <p:oleObj name="Graph" r:id="rId2" imgW="3589920" imgH="3039840" progId="Origin50.Graph">
                  <p:embed/>
                  <p:pic>
                    <p:nvPicPr>
                      <p:cNvPr id="205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100" y="-141288"/>
                        <a:ext cx="4483100" cy="379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8" name="Text Box 10"/>
          <p:cNvSpPr txBox="1">
            <a:spLocks noChangeArrowheads="1"/>
          </p:cNvSpPr>
          <p:nvPr/>
        </p:nvSpPr>
        <p:spPr bwMode="auto">
          <a:xfrm rot="16200000">
            <a:off x="299244" y="4731544"/>
            <a:ext cx="3124200" cy="366712"/>
          </a:xfrm>
          <a:prstGeom prst="rect">
            <a:avLst/>
          </a:prstGeom>
          <a:noFill/>
          <a:ln w="9525">
            <a:noFill/>
            <a:miter lim="800000"/>
            <a:headEnd/>
            <a:tailEnd/>
          </a:ln>
        </p:spPr>
        <p:txBody>
          <a:bodyPr>
            <a:spAutoFit/>
          </a:bodyPr>
          <a:lstStyle/>
          <a:p>
            <a:pPr algn="ctr">
              <a:spcBef>
                <a:spcPct val="50000"/>
              </a:spcBef>
              <a:defRPr/>
            </a:pPr>
            <a:r>
              <a:rPr lang="en-US">
                <a:solidFill>
                  <a:srgbClr val="003366"/>
                </a:solidFill>
              </a:rPr>
              <a:t>Synthetic Peptide Standards</a:t>
            </a:r>
          </a:p>
        </p:txBody>
      </p:sp>
      <p:sp>
        <p:nvSpPr>
          <p:cNvPr id="7183" name="Freeform 15"/>
          <p:cNvSpPr>
            <a:spLocks/>
          </p:cNvSpPr>
          <p:nvPr/>
        </p:nvSpPr>
        <p:spPr bwMode="auto">
          <a:xfrm>
            <a:off x="4572000" y="1752600"/>
            <a:ext cx="609600" cy="3124200"/>
          </a:xfrm>
          <a:custGeom>
            <a:avLst/>
            <a:gdLst>
              <a:gd name="T0" fmla="*/ 0 w 480"/>
              <a:gd name="T1" fmla="*/ 2147483647 h 1968"/>
              <a:gd name="T2" fmla="*/ 2147483647 w 480"/>
              <a:gd name="T3" fmla="*/ 2147483647 h 1968"/>
              <a:gd name="T4" fmla="*/ 0 w 480"/>
              <a:gd name="T5" fmla="*/ 0 h 1968"/>
              <a:gd name="T6" fmla="*/ 0 60000 65536"/>
              <a:gd name="T7" fmla="*/ 0 60000 65536"/>
              <a:gd name="T8" fmla="*/ 0 60000 65536"/>
              <a:gd name="T9" fmla="*/ 0 w 480"/>
              <a:gd name="T10" fmla="*/ 0 h 1968"/>
              <a:gd name="T11" fmla="*/ 480 w 480"/>
              <a:gd name="T12" fmla="*/ 1968 h 1968"/>
            </a:gdLst>
            <a:ahLst/>
            <a:cxnLst>
              <a:cxn ang="T6">
                <a:pos x="T0" y="T1"/>
              </a:cxn>
              <a:cxn ang="T7">
                <a:pos x="T2" y="T3"/>
              </a:cxn>
              <a:cxn ang="T8">
                <a:pos x="T4" y="T5"/>
              </a:cxn>
            </a:cxnLst>
            <a:rect l="T9" t="T10" r="T11" b="T12"/>
            <a:pathLst>
              <a:path w="480" h="1968">
                <a:moveTo>
                  <a:pt x="0" y="1968"/>
                </a:moveTo>
                <a:cubicBezTo>
                  <a:pt x="240" y="1676"/>
                  <a:pt x="480" y="1384"/>
                  <a:pt x="480" y="1056"/>
                </a:cubicBezTo>
                <a:cubicBezTo>
                  <a:pt x="480" y="728"/>
                  <a:pt x="240" y="364"/>
                  <a:pt x="0" y="0"/>
                </a:cubicBezTo>
              </a:path>
            </a:pathLst>
          </a:custGeom>
          <a:noFill/>
          <a:ln w="38100">
            <a:solidFill>
              <a:schemeClr val="tx1"/>
            </a:solidFill>
            <a:round/>
            <a:headEnd/>
            <a:tailEnd type="arrow" w="med" len="med"/>
          </a:ln>
        </p:spPr>
        <p:txBody>
          <a:bodyPr/>
          <a:lstStyle/>
          <a:p>
            <a:pPr>
              <a:defRPr/>
            </a:pPr>
            <a:endParaRPr lang="en-US" sz="2400">
              <a:solidFill>
                <a:srgbClr val="000000"/>
              </a:solidFill>
            </a:endParaRPr>
          </a:p>
        </p:txBody>
      </p:sp>
      <p:graphicFrame>
        <p:nvGraphicFramePr>
          <p:cNvPr id="2051" name="Object 3"/>
          <p:cNvGraphicFramePr>
            <a:graphicFrameLocks noChangeAspect="1"/>
          </p:cNvGraphicFramePr>
          <p:nvPr/>
        </p:nvGraphicFramePr>
        <p:xfrm>
          <a:off x="5867400" y="-150813"/>
          <a:ext cx="4470400" cy="3805238"/>
        </p:xfrm>
        <a:graphic>
          <a:graphicData uri="http://schemas.openxmlformats.org/presentationml/2006/ole">
            <mc:AlternateContent xmlns:mc="http://schemas.openxmlformats.org/markup-compatibility/2006">
              <mc:Choice xmlns:v="urn:schemas-microsoft-com:vml" Requires="v">
                <p:oleObj name="Graph" r:id="rId4" imgW="3572640" imgH="3039840" progId="Origin50.Graph">
                  <p:embed/>
                </p:oleObj>
              </mc:Choice>
              <mc:Fallback>
                <p:oleObj name="Graph" r:id="rId4" imgW="3572640" imgH="3039840" progId="Origin50.Graph">
                  <p:embed/>
                  <p:pic>
                    <p:nvPicPr>
                      <p:cNvPr id="20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50813"/>
                        <a:ext cx="4470400" cy="380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0" name="Text Box 4"/>
          <p:cNvSpPr txBox="1">
            <a:spLocks noChangeArrowheads="1"/>
          </p:cNvSpPr>
          <p:nvPr/>
        </p:nvSpPr>
        <p:spPr bwMode="auto">
          <a:xfrm rot="16200000">
            <a:off x="450057" y="1380332"/>
            <a:ext cx="2819400" cy="366713"/>
          </a:xfrm>
          <a:prstGeom prst="rect">
            <a:avLst/>
          </a:prstGeom>
          <a:noFill/>
          <a:ln w="9525">
            <a:noFill/>
            <a:miter lim="800000"/>
            <a:headEnd/>
            <a:tailEnd/>
          </a:ln>
        </p:spPr>
        <p:txBody>
          <a:bodyPr>
            <a:spAutoFit/>
          </a:bodyPr>
          <a:lstStyle/>
          <a:p>
            <a:pPr algn="ctr">
              <a:spcBef>
                <a:spcPct val="50000"/>
              </a:spcBef>
              <a:defRPr/>
            </a:pPr>
            <a:r>
              <a:rPr lang="en-US">
                <a:solidFill>
                  <a:srgbClr val="003366"/>
                </a:solidFill>
              </a:rPr>
              <a:t>Worm Homogenate 25 µg</a:t>
            </a:r>
          </a:p>
        </p:txBody>
      </p:sp>
      <p:graphicFrame>
        <p:nvGraphicFramePr>
          <p:cNvPr id="7174" name="Object 6"/>
          <p:cNvGraphicFramePr>
            <a:graphicFrameLocks noChangeAspect="1"/>
          </p:cNvGraphicFramePr>
          <p:nvPr/>
        </p:nvGraphicFramePr>
        <p:xfrm>
          <a:off x="2076451" y="3286126"/>
          <a:ext cx="4487863" cy="3800475"/>
        </p:xfrm>
        <a:graphic>
          <a:graphicData uri="http://schemas.openxmlformats.org/presentationml/2006/ole">
            <mc:AlternateContent xmlns:mc="http://schemas.openxmlformats.org/markup-compatibility/2006">
              <mc:Choice xmlns:v="urn:schemas-microsoft-com:vml" Requires="v">
                <p:oleObj name="Graph" r:id="rId6" imgW="3589920" imgH="3039840" progId="Origin50.Graph">
                  <p:embed/>
                </p:oleObj>
              </mc:Choice>
              <mc:Fallback>
                <p:oleObj name="Graph" r:id="rId6" imgW="3589920" imgH="3039840" progId="Origin50.Graph">
                  <p:embed/>
                  <p:pic>
                    <p:nvPicPr>
                      <p:cNvPr id="717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1" y="3286126"/>
                        <a:ext cx="4487863"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9"/>
          <p:cNvGraphicFramePr>
            <a:graphicFrameLocks noChangeAspect="1"/>
          </p:cNvGraphicFramePr>
          <p:nvPr/>
        </p:nvGraphicFramePr>
        <p:xfrm>
          <a:off x="5845176" y="3305176"/>
          <a:ext cx="4479925" cy="3781425"/>
        </p:xfrm>
        <a:graphic>
          <a:graphicData uri="http://schemas.openxmlformats.org/presentationml/2006/ole">
            <mc:AlternateContent xmlns:mc="http://schemas.openxmlformats.org/markup-compatibility/2006">
              <mc:Choice xmlns:v="urn:schemas-microsoft-com:vml" Requires="v">
                <p:oleObj name="Graph" r:id="rId8" imgW="3589920" imgH="3031200" progId="Origin50.Graph">
                  <p:embed/>
                </p:oleObj>
              </mc:Choice>
              <mc:Fallback>
                <p:oleObj name="Graph" r:id="rId8" imgW="3589920" imgH="3031200" progId="Origin50.Graph">
                  <p:embed/>
                  <p:pic>
                    <p:nvPicPr>
                      <p:cNvPr id="717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5176" y="3305176"/>
                        <a:ext cx="447992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9" name="Text Box 11"/>
          <p:cNvSpPr txBox="1">
            <a:spLocks noChangeArrowheads="1"/>
          </p:cNvSpPr>
          <p:nvPr/>
        </p:nvSpPr>
        <p:spPr bwMode="auto">
          <a:xfrm>
            <a:off x="2955925" y="3541714"/>
            <a:ext cx="1576388" cy="579437"/>
          </a:xfrm>
          <a:prstGeom prst="rect">
            <a:avLst/>
          </a:prstGeom>
          <a:noFill/>
          <a:ln w="9525">
            <a:noFill/>
            <a:miter lim="800000"/>
            <a:headEnd/>
            <a:tailEnd/>
          </a:ln>
        </p:spPr>
        <p:txBody>
          <a:bodyPr wrap="none">
            <a:spAutoFit/>
          </a:bodyPr>
          <a:lstStyle/>
          <a:p>
            <a:pPr>
              <a:defRPr/>
            </a:pPr>
            <a:r>
              <a:rPr lang="en-US">
                <a:solidFill>
                  <a:srgbClr val="003366"/>
                </a:solidFill>
              </a:rPr>
              <a:t>75 attomole</a:t>
            </a:r>
            <a:br>
              <a:rPr lang="en-US">
                <a:solidFill>
                  <a:srgbClr val="003366"/>
                </a:solidFill>
              </a:rPr>
            </a:br>
            <a:r>
              <a:rPr lang="en-US" sz="1400">
                <a:solidFill>
                  <a:srgbClr val="003366"/>
                </a:solidFill>
              </a:rPr>
              <a:t>IDATTHIGGVQIK</a:t>
            </a:r>
          </a:p>
        </p:txBody>
      </p:sp>
      <p:sp>
        <p:nvSpPr>
          <p:cNvPr id="7180" name="Text Box 12"/>
          <p:cNvSpPr txBox="1">
            <a:spLocks noChangeArrowheads="1"/>
          </p:cNvSpPr>
          <p:nvPr/>
        </p:nvSpPr>
        <p:spPr bwMode="auto">
          <a:xfrm>
            <a:off x="6781800" y="3581400"/>
            <a:ext cx="1631950" cy="579438"/>
          </a:xfrm>
          <a:prstGeom prst="rect">
            <a:avLst/>
          </a:prstGeom>
          <a:noFill/>
          <a:ln w="9525">
            <a:noFill/>
            <a:miter lim="800000"/>
            <a:headEnd/>
            <a:tailEnd/>
          </a:ln>
        </p:spPr>
        <p:txBody>
          <a:bodyPr wrap="none">
            <a:spAutoFit/>
          </a:bodyPr>
          <a:lstStyle/>
          <a:p>
            <a:pPr>
              <a:defRPr/>
            </a:pPr>
            <a:r>
              <a:rPr lang="en-US">
                <a:solidFill>
                  <a:srgbClr val="003366"/>
                </a:solidFill>
              </a:rPr>
              <a:t>7.5 femtomole</a:t>
            </a:r>
            <a:br>
              <a:rPr lang="en-US">
                <a:solidFill>
                  <a:srgbClr val="003366"/>
                </a:solidFill>
              </a:rPr>
            </a:br>
            <a:r>
              <a:rPr lang="en-US" sz="1400">
                <a:solidFill>
                  <a:srgbClr val="003366"/>
                </a:solidFill>
              </a:rPr>
              <a:t>QEDVVIEGWLHK</a:t>
            </a:r>
            <a:endParaRPr lang="en-US">
              <a:solidFill>
                <a:srgbClr val="003366"/>
              </a:solidFill>
            </a:endParaRPr>
          </a:p>
        </p:txBody>
      </p:sp>
      <p:sp>
        <p:nvSpPr>
          <p:cNvPr id="7184" name="Freeform 16"/>
          <p:cNvSpPr>
            <a:spLocks/>
          </p:cNvSpPr>
          <p:nvPr/>
        </p:nvSpPr>
        <p:spPr bwMode="auto">
          <a:xfrm flipH="1">
            <a:off x="8610600" y="1752600"/>
            <a:ext cx="609600" cy="3124200"/>
          </a:xfrm>
          <a:custGeom>
            <a:avLst/>
            <a:gdLst>
              <a:gd name="T0" fmla="*/ 0 w 480"/>
              <a:gd name="T1" fmla="*/ 2147483647 h 1968"/>
              <a:gd name="T2" fmla="*/ 2147483647 w 480"/>
              <a:gd name="T3" fmla="*/ 2147483647 h 1968"/>
              <a:gd name="T4" fmla="*/ 0 w 480"/>
              <a:gd name="T5" fmla="*/ 0 h 1968"/>
              <a:gd name="T6" fmla="*/ 0 60000 65536"/>
              <a:gd name="T7" fmla="*/ 0 60000 65536"/>
              <a:gd name="T8" fmla="*/ 0 60000 65536"/>
              <a:gd name="T9" fmla="*/ 0 w 480"/>
              <a:gd name="T10" fmla="*/ 0 h 1968"/>
              <a:gd name="T11" fmla="*/ 480 w 480"/>
              <a:gd name="T12" fmla="*/ 1968 h 1968"/>
            </a:gdLst>
            <a:ahLst/>
            <a:cxnLst>
              <a:cxn ang="T6">
                <a:pos x="T0" y="T1"/>
              </a:cxn>
              <a:cxn ang="T7">
                <a:pos x="T2" y="T3"/>
              </a:cxn>
              <a:cxn ang="T8">
                <a:pos x="T4" y="T5"/>
              </a:cxn>
            </a:cxnLst>
            <a:rect l="T9" t="T10" r="T11" b="T12"/>
            <a:pathLst>
              <a:path w="480" h="1968">
                <a:moveTo>
                  <a:pt x="0" y="1968"/>
                </a:moveTo>
                <a:cubicBezTo>
                  <a:pt x="240" y="1676"/>
                  <a:pt x="480" y="1384"/>
                  <a:pt x="480" y="1056"/>
                </a:cubicBezTo>
                <a:cubicBezTo>
                  <a:pt x="480" y="728"/>
                  <a:pt x="240" y="364"/>
                  <a:pt x="0" y="0"/>
                </a:cubicBezTo>
              </a:path>
            </a:pathLst>
          </a:custGeom>
          <a:noFill/>
          <a:ln w="38100">
            <a:solidFill>
              <a:schemeClr val="tx1"/>
            </a:solidFill>
            <a:round/>
            <a:headEnd/>
            <a:tailEnd type="arrow" w="med" len="med"/>
          </a:ln>
        </p:spPr>
        <p:txBody>
          <a:bodyPr/>
          <a:lstStyle/>
          <a:p>
            <a:pPr>
              <a:defRPr/>
            </a:pPr>
            <a:endParaRPr lang="en-US" sz="2400">
              <a:solidFill>
                <a:srgbClr val="000000"/>
              </a:solidFill>
            </a:endParaRPr>
          </a:p>
        </p:txBody>
      </p:sp>
      <p:sp>
        <p:nvSpPr>
          <p:cNvPr id="3084" name="Rectangle 19"/>
          <p:cNvSpPr>
            <a:spLocks noChangeArrowheads="1"/>
          </p:cNvSpPr>
          <p:nvPr/>
        </p:nvSpPr>
        <p:spPr bwMode="auto">
          <a:xfrm>
            <a:off x="2919414" y="304800"/>
            <a:ext cx="1577163" cy="523220"/>
          </a:xfrm>
          <a:prstGeom prst="rect">
            <a:avLst/>
          </a:prstGeom>
          <a:noFill/>
          <a:ln w="38100">
            <a:noFill/>
            <a:miter lim="800000"/>
            <a:headEnd/>
            <a:tailEnd/>
          </a:ln>
        </p:spPr>
        <p:txBody>
          <a:bodyPr wrap="none">
            <a:spAutoFit/>
          </a:bodyPr>
          <a:lstStyle/>
          <a:p>
            <a:pPr>
              <a:defRPr/>
            </a:pPr>
            <a:r>
              <a:rPr lang="en-US" sz="1400">
                <a:solidFill>
                  <a:srgbClr val="003366"/>
                </a:solidFill>
              </a:rPr>
              <a:t>IDATTHIGGVQIK</a:t>
            </a:r>
            <a:br>
              <a:rPr lang="en-US" sz="1400">
                <a:solidFill>
                  <a:srgbClr val="003366"/>
                </a:solidFill>
              </a:rPr>
            </a:br>
            <a:r>
              <a:rPr lang="en-US" sz="1400">
                <a:solidFill>
                  <a:srgbClr val="003366"/>
                </a:solidFill>
              </a:rPr>
              <a:t>DAF-16</a:t>
            </a:r>
          </a:p>
        </p:txBody>
      </p:sp>
      <p:sp>
        <p:nvSpPr>
          <p:cNvPr id="3085" name="Rectangle 20"/>
          <p:cNvSpPr>
            <a:spLocks noChangeArrowheads="1"/>
          </p:cNvSpPr>
          <p:nvPr/>
        </p:nvSpPr>
        <p:spPr bwMode="auto">
          <a:xfrm>
            <a:off x="6705601" y="355600"/>
            <a:ext cx="1643399" cy="523220"/>
          </a:xfrm>
          <a:prstGeom prst="rect">
            <a:avLst/>
          </a:prstGeom>
          <a:noFill/>
          <a:ln w="38100">
            <a:noFill/>
            <a:miter lim="800000"/>
            <a:headEnd/>
            <a:tailEnd/>
          </a:ln>
        </p:spPr>
        <p:txBody>
          <a:bodyPr wrap="none">
            <a:spAutoFit/>
          </a:bodyPr>
          <a:lstStyle/>
          <a:p>
            <a:pPr>
              <a:defRPr/>
            </a:pPr>
            <a:r>
              <a:rPr lang="en-US" sz="1400">
                <a:solidFill>
                  <a:srgbClr val="003366"/>
                </a:solidFill>
              </a:rPr>
              <a:t>QEDVVIEGWLHK</a:t>
            </a:r>
            <a:br>
              <a:rPr lang="en-US" sz="1400">
                <a:solidFill>
                  <a:srgbClr val="003366"/>
                </a:solidFill>
              </a:rPr>
            </a:br>
            <a:r>
              <a:rPr lang="en-US" sz="1400">
                <a:solidFill>
                  <a:srgbClr val="003366"/>
                </a:solidFill>
              </a:rPr>
              <a:t>AKT-1</a:t>
            </a:r>
          </a:p>
        </p:txBody>
      </p:sp>
    </p:spTree>
    <p:extLst>
      <p:ext uri="{BB962C8B-B14F-4D97-AF65-F5344CB8AC3E}">
        <p14:creationId xmlns:p14="http://schemas.microsoft.com/office/powerpoint/2010/main" val="105918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2163763" y="1141413"/>
          <a:ext cx="7440612" cy="5942012"/>
        </p:xfrm>
        <a:graphic>
          <a:graphicData uri="http://schemas.openxmlformats.org/presentationml/2006/ole">
            <mc:AlternateContent xmlns:mc="http://schemas.openxmlformats.org/markup-compatibility/2006">
              <mc:Choice xmlns:v="urn:schemas-microsoft-com:vml" Requires="v">
                <p:oleObj name="Graph" r:id="rId2" imgW="3729600" imgH="2977920" progId="Origin50.Graph">
                  <p:embed/>
                </p:oleObj>
              </mc:Choice>
              <mc:Fallback>
                <p:oleObj name="Graph" r:id="rId2" imgW="3729600" imgH="2977920" progId="Origin50.Graph">
                  <p:embed/>
                  <p:pic>
                    <p:nvPicPr>
                      <p:cNvPr id="614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1141413"/>
                        <a:ext cx="7440612" cy="594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Title 2"/>
          <p:cNvSpPr>
            <a:spLocks noGrp="1"/>
          </p:cNvSpPr>
          <p:nvPr>
            <p:ph type="title"/>
          </p:nvPr>
        </p:nvSpPr>
        <p:spPr/>
        <p:txBody>
          <a:bodyPr>
            <a:normAutofit fontScale="90000"/>
          </a:bodyPr>
          <a:lstStyle/>
          <a:p>
            <a:r>
              <a:rPr lang="en-US"/>
              <a:t>Dilution of the Yeast Protein PGI1 in Undepleted Human Plasma</a:t>
            </a:r>
          </a:p>
        </p:txBody>
      </p:sp>
      <p:sp>
        <p:nvSpPr>
          <p:cNvPr id="6148"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sp>
        <p:nvSpPr>
          <p:cNvPr id="6" name="Rectangle 5"/>
          <p:cNvSpPr/>
          <p:nvPr/>
        </p:nvSpPr>
        <p:spPr>
          <a:xfrm>
            <a:off x="3962400" y="5059363"/>
            <a:ext cx="808038" cy="7620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srgbClr val="FFFFFF"/>
              </a:solidFill>
              <a:latin typeface="Calibri"/>
            </a:endParaRPr>
          </a:p>
        </p:txBody>
      </p:sp>
    </p:spTree>
    <p:extLst>
      <p:ext uri="{BB962C8B-B14F-4D97-AF65-F5344CB8AC3E}">
        <p14:creationId xmlns:p14="http://schemas.microsoft.com/office/powerpoint/2010/main" val="19083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2"/>
          <p:cNvSpPr>
            <a:spLocks noGrp="1"/>
          </p:cNvSpPr>
          <p:nvPr>
            <p:ph type="title"/>
          </p:nvPr>
        </p:nvSpPr>
        <p:spPr/>
        <p:txBody>
          <a:bodyPr>
            <a:normAutofit fontScale="90000"/>
          </a:bodyPr>
          <a:lstStyle/>
          <a:p>
            <a:r>
              <a:rPr lang="en-US"/>
              <a:t>Dilution of the Yeast Protein PGI1 in Undepleted Human Plasma</a:t>
            </a:r>
          </a:p>
        </p:txBody>
      </p:sp>
      <p:sp>
        <p:nvSpPr>
          <p:cNvPr id="7172"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graphicFrame>
        <p:nvGraphicFramePr>
          <p:cNvPr id="7170" name="Object 3"/>
          <p:cNvGraphicFramePr>
            <a:graphicFrameLocks noChangeAspect="1"/>
          </p:cNvGraphicFramePr>
          <p:nvPr/>
        </p:nvGraphicFramePr>
        <p:xfrm>
          <a:off x="2163763" y="912814"/>
          <a:ext cx="7404100" cy="6130925"/>
        </p:xfrm>
        <a:graphic>
          <a:graphicData uri="http://schemas.openxmlformats.org/presentationml/2006/ole">
            <mc:AlternateContent xmlns:mc="http://schemas.openxmlformats.org/markup-compatibility/2006">
              <mc:Choice xmlns:v="urn:schemas-microsoft-com:vml" Requires="v">
                <p:oleObj name="Graph" r:id="rId2" imgW="3703680" imgH="3067200" progId="Origin50.Graph">
                  <p:embed/>
                </p:oleObj>
              </mc:Choice>
              <mc:Fallback>
                <p:oleObj name="Graph" r:id="rId2" imgW="3703680" imgH="3067200" progId="Origin50.Graph">
                  <p:embed/>
                  <p:pic>
                    <p:nvPicPr>
                      <p:cNvPr id="717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912814"/>
                        <a:ext cx="7404100" cy="613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p:nvPr/>
        </p:nvSpPr>
        <p:spPr>
          <a:xfrm>
            <a:off x="3749675" y="5013325"/>
            <a:ext cx="806450" cy="7620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srgbClr val="FFFFFF"/>
              </a:solidFill>
              <a:latin typeface="Calibri"/>
            </a:endParaRPr>
          </a:p>
        </p:txBody>
      </p:sp>
    </p:spTree>
    <p:extLst>
      <p:ext uri="{BB962C8B-B14F-4D97-AF65-F5344CB8AC3E}">
        <p14:creationId xmlns:p14="http://schemas.microsoft.com/office/powerpoint/2010/main" val="207014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
          <p:cNvSpPr>
            <a:spLocks noGrp="1"/>
          </p:cNvSpPr>
          <p:nvPr>
            <p:ph type="title"/>
          </p:nvPr>
        </p:nvSpPr>
        <p:spPr/>
        <p:txBody>
          <a:bodyPr>
            <a:normAutofit fontScale="90000"/>
          </a:bodyPr>
          <a:lstStyle/>
          <a:p>
            <a:r>
              <a:rPr lang="en-US"/>
              <a:t>Dilution of the Yeast Protein PGI1 in Undepleted Human Plasma</a:t>
            </a:r>
          </a:p>
        </p:txBody>
      </p:sp>
      <p:sp>
        <p:nvSpPr>
          <p:cNvPr id="8196"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graphicFrame>
        <p:nvGraphicFramePr>
          <p:cNvPr id="8194" name="Object 3"/>
          <p:cNvGraphicFramePr>
            <a:graphicFrameLocks noChangeAspect="1"/>
          </p:cNvGraphicFramePr>
          <p:nvPr/>
        </p:nvGraphicFramePr>
        <p:xfrm>
          <a:off x="2163763" y="958850"/>
          <a:ext cx="7440612" cy="6135688"/>
        </p:xfrm>
        <a:graphic>
          <a:graphicData uri="http://schemas.openxmlformats.org/presentationml/2006/ole">
            <mc:AlternateContent xmlns:mc="http://schemas.openxmlformats.org/markup-compatibility/2006">
              <mc:Choice xmlns:v="urn:schemas-microsoft-com:vml" Requires="v">
                <p:oleObj name="Graph" r:id="rId2" imgW="3719520" imgH="3067200" progId="Origin50.Graph">
                  <p:embed/>
                </p:oleObj>
              </mc:Choice>
              <mc:Fallback>
                <p:oleObj name="Graph" r:id="rId2" imgW="3719520" imgH="3067200" progId="Origin50.Graph">
                  <p:embed/>
                  <p:pic>
                    <p:nvPicPr>
                      <p:cNvPr id="819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958850"/>
                        <a:ext cx="7440612" cy="613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634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p:txBody>
          <a:bodyPr>
            <a:normAutofit fontScale="90000"/>
          </a:bodyPr>
          <a:lstStyle/>
          <a:p>
            <a:r>
              <a:rPr lang="en-US">
                <a:solidFill>
                  <a:schemeClr val="bg1"/>
                </a:solidFill>
              </a:rPr>
              <a:t>12 Attomoles of ILFDYSK on Column in 10 µg of Unfractionated Human Plasma</a:t>
            </a:r>
          </a:p>
        </p:txBody>
      </p:sp>
      <p:graphicFrame>
        <p:nvGraphicFramePr>
          <p:cNvPr id="9218" name="Object 3"/>
          <p:cNvGraphicFramePr>
            <a:graphicFrameLocks noChangeAspect="1"/>
          </p:cNvGraphicFramePr>
          <p:nvPr/>
        </p:nvGraphicFramePr>
        <p:xfrm>
          <a:off x="1936750" y="1557339"/>
          <a:ext cx="8121650" cy="4859337"/>
        </p:xfrm>
        <a:graphic>
          <a:graphicData uri="http://schemas.openxmlformats.org/presentationml/2006/ole">
            <mc:AlternateContent xmlns:mc="http://schemas.openxmlformats.org/markup-compatibility/2006">
              <mc:Choice xmlns:v="urn:schemas-microsoft-com:vml" Requires="v">
                <p:oleObj name="Graph" r:id="rId2" imgW="5192640" imgH="3107520" progId="Origin50.Graph">
                  <p:embed/>
                </p:oleObj>
              </mc:Choice>
              <mc:Fallback>
                <p:oleObj name="Graph" r:id="rId2" imgW="5192640" imgH="3107520" progId="Origin50.Graph">
                  <p:embed/>
                  <p:pic>
                    <p:nvPicPr>
                      <p:cNvPr id="9218"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0" y="1557339"/>
                        <a:ext cx="812165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Box 4"/>
          <p:cNvSpPr txBox="1">
            <a:spLocks noChangeArrowheads="1"/>
          </p:cNvSpPr>
          <p:nvPr/>
        </p:nvSpPr>
        <p:spPr bwMode="auto">
          <a:xfrm>
            <a:off x="5943601" y="2057401"/>
            <a:ext cx="423863" cy="830263"/>
          </a:xfrm>
          <a:prstGeom prst="rect">
            <a:avLst/>
          </a:prstGeom>
          <a:noFill/>
          <a:ln w="9525">
            <a:noFill/>
            <a:miter lim="800000"/>
            <a:headEnd/>
            <a:tailEnd/>
          </a:ln>
        </p:spPr>
        <p:txBody>
          <a:bodyPr wrap="none">
            <a:spAutoFit/>
          </a:bodyPr>
          <a:lstStyle/>
          <a:p>
            <a:pPr>
              <a:defRPr/>
            </a:pPr>
            <a:r>
              <a:rPr lang="en-US" sz="4800">
                <a:solidFill>
                  <a:srgbClr val="FF0000"/>
                </a:solidFill>
              </a:rPr>
              <a:t>*</a:t>
            </a:r>
          </a:p>
        </p:txBody>
      </p:sp>
    </p:spTree>
    <p:extLst>
      <p:ext uri="{BB962C8B-B14F-4D97-AF65-F5344CB8AC3E}">
        <p14:creationId xmlns:p14="http://schemas.microsoft.com/office/powerpoint/2010/main" val="1491666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 When Developing a Targeted Assay</a:t>
            </a:r>
          </a:p>
        </p:txBody>
      </p:sp>
      <p:sp>
        <p:nvSpPr>
          <p:cNvPr id="3" name="Content Placeholder 2"/>
          <p:cNvSpPr>
            <a:spLocks noGrp="1"/>
          </p:cNvSpPr>
          <p:nvPr>
            <p:ph sz="quarter" idx="4294967295"/>
          </p:nvPr>
        </p:nvSpPr>
        <p:spPr>
          <a:xfrm>
            <a:off x="304800" y="1447800"/>
            <a:ext cx="11353800" cy="5181599"/>
          </a:xfrm>
        </p:spPr>
        <p:txBody>
          <a:bodyPr>
            <a:normAutofit/>
          </a:bodyPr>
          <a:lstStyle/>
          <a:p>
            <a:r>
              <a:rPr lang="en-US" sz="4000" dirty="0"/>
              <a:t>What peptides are 1) detectable, 2) chromatograph well, 3) are unique to, and 4) are stable and robust over time.</a:t>
            </a:r>
          </a:p>
          <a:p>
            <a:endParaRPr lang="en-US" sz="4000" dirty="0"/>
          </a:p>
          <a:p>
            <a:r>
              <a:rPr lang="en-US" sz="4000" dirty="0"/>
              <a:t>What transitions provide a sensitive and unique measure of that peptide</a:t>
            </a:r>
          </a:p>
        </p:txBody>
      </p:sp>
    </p:spTree>
    <p:extLst>
      <p:ext uri="{BB962C8B-B14F-4D97-AF65-F5344CB8AC3E}">
        <p14:creationId xmlns:p14="http://schemas.microsoft.com/office/powerpoint/2010/main" val="2184388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dirty="0"/>
              <a:t>Quantitative Analysis 101</a:t>
            </a:r>
          </a:p>
        </p:txBody>
      </p:sp>
      <p:sp>
        <p:nvSpPr>
          <p:cNvPr id="21508" name="Slide Number Placeholder 5"/>
          <p:cNvSpPr>
            <a:spLocks noGrp="1"/>
          </p:cNvSpPr>
          <p:nvPr>
            <p:ph type="sldNum" sz="quarter" idx="12"/>
          </p:nvPr>
        </p:nvSpPr>
        <p:spPr>
          <a:noFill/>
        </p:spPr>
        <p:txBody>
          <a:bodyPr/>
          <a:lstStyle/>
          <a:p>
            <a:pPr algn="r">
              <a:defRPr/>
            </a:pPr>
            <a:fld id="{2478C43F-88CF-4424-804A-ED6750EF35D1}" type="slidenum">
              <a:rPr lang="en-US" sz="1400">
                <a:solidFill>
                  <a:srgbClr val="000000"/>
                </a:solidFill>
              </a:rPr>
              <a:pPr algn="r">
                <a:defRPr/>
              </a:pPr>
              <a:t>46</a:t>
            </a:fld>
            <a:endParaRPr lang="en-US" sz="1400">
              <a:solidFill>
                <a:srgbClr val="000000"/>
              </a:solidFill>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838200" y="1600200"/>
            <a:ext cx="10820400" cy="1323439"/>
          </a:xfrm>
          <a:prstGeom prst="rect">
            <a:avLst/>
          </a:prstGeom>
          <a:noFill/>
        </p:spPr>
        <p:txBody>
          <a:bodyPr wrap="square" rtlCol="0">
            <a:spAutoFit/>
          </a:bodyPr>
          <a:lstStyle/>
          <a:p>
            <a:pPr marL="457200" indent="-457200">
              <a:buFont typeface="Arial" panose="020B0604020202020204" pitchFamily="34" charset="0"/>
              <a:buChar char="•"/>
            </a:pPr>
            <a:r>
              <a:rPr lang="en-US" sz="4000" dirty="0"/>
              <a:t>What is does it mean to be quantitative?</a:t>
            </a:r>
          </a:p>
          <a:p>
            <a:endParaRPr lang="en-US" sz="4000" dirty="0"/>
          </a:p>
        </p:txBody>
      </p:sp>
    </p:spTree>
    <p:extLst>
      <p:ext uri="{BB962C8B-B14F-4D97-AF65-F5344CB8AC3E}">
        <p14:creationId xmlns:p14="http://schemas.microsoft.com/office/powerpoint/2010/main" val="3749960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CE36E6B-0032-4BCC-9071-F94B6DB79EEF}"/>
              </a:ext>
            </a:extLst>
          </p:cNvPr>
          <p:cNvGrpSpPr/>
          <p:nvPr/>
        </p:nvGrpSpPr>
        <p:grpSpPr>
          <a:xfrm>
            <a:off x="4173033" y="1752600"/>
            <a:ext cx="4046368" cy="4058416"/>
            <a:chOff x="4450488" y="2398845"/>
            <a:chExt cx="3024880" cy="2802571"/>
          </a:xfrm>
        </p:grpSpPr>
        <p:pic>
          <p:nvPicPr>
            <p:cNvPr id="11" name="Graphic 10">
              <a:extLst>
                <a:ext uri="{FF2B5EF4-FFF2-40B4-BE49-F238E27FC236}">
                  <a16:creationId xmlns:a16="http://schemas.microsoft.com/office/drawing/2014/main" id="{DFAD3B36-B751-4DE5-94B7-F20848F413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0488" y="2398845"/>
              <a:ext cx="3024880" cy="2774454"/>
            </a:xfrm>
            <a:prstGeom prst="rect">
              <a:avLst/>
            </a:prstGeom>
          </p:spPr>
        </p:pic>
        <p:sp>
          <p:nvSpPr>
            <p:cNvPr id="4" name="Rectangle 3">
              <a:extLst>
                <a:ext uri="{FF2B5EF4-FFF2-40B4-BE49-F238E27FC236}">
                  <a16:creationId xmlns:a16="http://schemas.microsoft.com/office/drawing/2014/main" id="{52220E86-EE17-49EC-9193-77B93D54D117}"/>
                </a:ext>
              </a:extLst>
            </p:cNvPr>
            <p:cNvSpPr/>
            <p:nvPr/>
          </p:nvSpPr>
          <p:spPr>
            <a:xfrm>
              <a:off x="4698358" y="4736036"/>
              <a:ext cx="2643105" cy="4653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14350"/>
              <a:r>
                <a:rPr lang="en-US" sz="1400" dirty="0">
                  <a:solidFill>
                    <a:prstClr val="black"/>
                  </a:solidFill>
                  <a:latin typeface="Arial"/>
                </a:rPr>
                <a:t>known quantity</a:t>
              </a:r>
            </a:p>
          </p:txBody>
        </p:sp>
      </p:grpSp>
      <p:pic>
        <p:nvPicPr>
          <p:cNvPr id="17" name="Picture 16">
            <a:extLst>
              <a:ext uri="{FF2B5EF4-FFF2-40B4-BE49-F238E27FC236}">
                <a16:creationId xmlns:a16="http://schemas.microsoft.com/office/drawing/2014/main" id="{4DC9CAA7-BCAE-4E0B-B0C0-575512320A09}"/>
              </a:ext>
            </a:extLst>
          </p:cNvPr>
          <p:cNvPicPr>
            <a:picLocks noChangeAspect="1"/>
          </p:cNvPicPr>
          <p:nvPr/>
        </p:nvPicPr>
        <p:blipFill rotWithShape="1">
          <a:blip r:embed="rId5"/>
          <a:srcRect l="50157" r="245"/>
          <a:stretch/>
        </p:blipFill>
        <p:spPr>
          <a:xfrm>
            <a:off x="1366824" y="3066594"/>
            <a:ext cx="2590800" cy="2297969"/>
          </a:xfrm>
          <a:prstGeom prst="rect">
            <a:avLst/>
          </a:prstGeom>
        </p:spPr>
      </p:pic>
      <p:sp>
        <p:nvSpPr>
          <p:cNvPr id="2" name="Title 1"/>
          <p:cNvSpPr>
            <a:spLocks noGrp="1"/>
          </p:cNvSpPr>
          <p:nvPr>
            <p:ph type="title"/>
          </p:nvPr>
        </p:nvSpPr>
        <p:spPr/>
        <p:txBody>
          <a:bodyPr>
            <a:normAutofit/>
          </a:bodyPr>
          <a:lstStyle/>
          <a:p>
            <a:pPr algn="ctr"/>
            <a:r>
              <a:rPr lang="en-US" sz="2800" b="0" dirty="0"/>
              <a:t>Peak area measurements should scale with the amount of peptide in the sample</a:t>
            </a:r>
          </a:p>
        </p:txBody>
      </p:sp>
      <p:sp>
        <p:nvSpPr>
          <p:cNvPr id="13" name="Isosceles Triangle 12">
            <a:extLst>
              <a:ext uri="{FF2B5EF4-FFF2-40B4-BE49-F238E27FC236}">
                <a16:creationId xmlns:a16="http://schemas.microsoft.com/office/drawing/2014/main" id="{EAF2FB2A-F97A-4801-8720-072C47C0326F}"/>
              </a:ext>
            </a:extLst>
          </p:cNvPr>
          <p:cNvSpPr/>
          <p:nvPr/>
        </p:nvSpPr>
        <p:spPr>
          <a:xfrm rot="5400000">
            <a:off x="3667750" y="3037850"/>
            <a:ext cx="2063226" cy="1778726"/>
          </a:xfrm>
          <a:prstGeom prst="triangle">
            <a:avLst>
              <a:gd name="adj" fmla="val 74658"/>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15" name="Picture 14">
            <a:extLst>
              <a:ext uri="{FF2B5EF4-FFF2-40B4-BE49-F238E27FC236}">
                <a16:creationId xmlns:a16="http://schemas.microsoft.com/office/drawing/2014/main" id="{0741E976-8684-4B59-AE90-682EEA170CF2}"/>
              </a:ext>
            </a:extLst>
          </p:cNvPr>
          <p:cNvPicPr>
            <a:picLocks noChangeAspect="1"/>
          </p:cNvPicPr>
          <p:nvPr/>
        </p:nvPicPr>
        <p:blipFill rotWithShape="1">
          <a:blip r:embed="rId5"/>
          <a:srcRect r="50402"/>
          <a:stretch/>
        </p:blipFill>
        <p:spPr>
          <a:xfrm>
            <a:off x="9348384" y="1371600"/>
            <a:ext cx="2843616" cy="2522208"/>
          </a:xfrm>
          <a:prstGeom prst="rect">
            <a:avLst/>
          </a:prstGeom>
        </p:spPr>
      </p:pic>
      <p:sp>
        <p:nvSpPr>
          <p:cNvPr id="19" name="Isosceles Triangle 18">
            <a:extLst>
              <a:ext uri="{FF2B5EF4-FFF2-40B4-BE49-F238E27FC236}">
                <a16:creationId xmlns:a16="http://schemas.microsoft.com/office/drawing/2014/main" id="{51FB3B89-4E87-42B6-BB7C-3936277508FE}"/>
              </a:ext>
            </a:extLst>
          </p:cNvPr>
          <p:cNvSpPr/>
          <p:nvPr/>
        </p:nvSpPr>
        <p:spPr>
          <a:xfrm rot="16200000">
            <a:off x="8019936" y="1948631"/>
            <a:ext cx="1226684" cy="1202751"/>
          </a:xfrm>
          <a:prstGeom prst="triangle">
            <a:avLst>
              <a:gd name="adj" fmla="val 57125"/>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spTree>
    <p:extLst>
      <p:ext uri="{BB962C8B-B14F-4D97-AF65-F5344CB8AC3E}">
        <p14:creationId xmlns:p14="http://schemas.microsoft.com/office/powerpoint/2010/main" val="2670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E50-0FDA-7418-BE72-B7F818B567AF}"/>
              </a:ext>
            </a:extLst>
          </p:cNvPr>
          <p:cNvSpPr>
            <a:spLocks noGrp="1"/>
          </p:cNvSpPr>
          <p:nvPr>
            <p:ph type="title"/>
          </p:nvPr>
        </p:nvSpPr>
        <p:spPr/>
        <p:txBody>
          <a:bodyPr/>
          <a:lstStyle/>
          <a:p>
            <a:r>
              <a:rPr lang="en-US" dirty="0"/>
              <a:t>Assessment of LOD and LOQ</a:t>
            </a:r>
          </a:p>
        </p:txBody>
      </p:sp>
      <p:sp>
        <p:nvSpPr>
          <p:cNvPr id="3" name="Slide Number Placeholder 2">
            <a:extLst>
              <a:ext uri="{FF2B5EF4-FFF2-40B4-BE49-F238E27FC236}">
                <a16:creationId xmlns:a16="http://schemas.microsoft.com/office/drawing/2014/main" id="{4ACC6970-4FF5-F8C2-63B2-C3888AAD8408}"/>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48</a:t>
            </a:fld>
            <a:endParaRPr lang="en-US">
              <a:solidFill>
                <a:prstClr val="black">
                  <a:tint val="75000"/>
                </a:prstClr>
              </a:solidFill>
            </a:endParaRPr>
          </a:p>
        </p:txBody>
      </p:sp>
      <p:pic>
        <p:nvPicPr>
          <p:cNvPr id="4" name="Picture 2" descr="https://lh3.googleusercontent.com/vpL8j8S9K5LMjwMbG_Y2M9BUbw2K9FXcruuQlTlZGSD5evBht_sF0vO5MbdPi2HWRIezS_zqw2vm227K8Pw9_KUlzDD3541c1Z9mKiGctsob0sKqoYb3vVFUhU017n8To5yvgaOj">
            <a:extLst>
              <a:ext uri="{FF2B5EF4-FFF2-40B4-BE49-F238E27FC236}">
                <a16:creationId xmlns:a16="http://schemas.microsoft.com/office/drawing/2014/main" id="{F081B559-6ABA-BAAB-4A56-FD567ED86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72" y="1278633"/>
            <a:ext cx="5980386" cy="533119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Elbow 4">
            <a:extLst>
              <a:ext uri="{FF2B5EF4-FFF2-40B4-BE49-F238E27FC236}">
                <a16:creationId xmlns:a16="http://schemas.microsoft.com/office/drawing/2014/main" id="{0EF02022-DE29-E170-1E87-4D0517EEECAB}"/>
              </a:ext>
            </a:extLst>
          </p:cNvPr>
          <p:cNvCxnSpPr/>
          <p:nvPr/>
        </p:nvCxnSpPr>
        <p:spPr>
          <a:xfrm flipV="1">
            <a:off x="2475187" y="4818993"/>
            <a:ext cx="1618593" cy="1103586"/>
          </a:xfrm>
          <a:prstGeom prst="bentConnector3">
            <a:avLst>
              <a:gd name="adj1" fmla="val -324"/>
            </a:avLst>
          </a:prstGeom>
          <a:noFill/>
          <a:ln w="38100" cap="flat" cmpd="sng" algn="ctr">
            <a:solidFill>
              <a:srgbClr val="FF0000"/>
            </a:solidFill>
            <a:prstDash val="solid"/>
            <a:headEnd type="none" w="med" len="med"/>
            <a:tailEnd type="none" w="med" len="med"/>
          </a:ln>
          <a:effectLst/>
        </p:spPr>
      </p:cxnSp>
      <p:sp>
        <p:nvSpPr>
          <p:cNvPr id="6" name="Content Placeholder 9">
            <a:extLst>
              <a:ext uri="{FF2B5EF4-FFF2-40B4-BE49-F238E27FC236}">
                <a16:creationId xmlns:a16="http://schemas.microsoft.com/office/drawing/2014/main" id="{1B086A4A-82C6-F039-9E28-6C102D581B53}"/>
              </a:ext>
            </a:extLst>
          </p:cNvPr>
          <p:cNvSpPr txBox="1">
            <a:spLocks/>
          </p:cNvSpPr>
          <p:nvPr/>
        </p:nvSpPr>
        <p:spPr>
          <a:xfrm>
            <a:off x="6432331" y="953180"/>
            <a:ext cx="5759675" cy="5198525"/>
          </a:xfrm>
          <a:prstGeom prst="rect">
            <a:avLst/>
          </a:prstGeom>
        </p:spPr>
        <p:txBody>
          <a:bodyPr vert="horz" lIns="91174" tIns="45589" rIns="91174" bIns="45589" rtlCol="0">
            <a:normAutofit fontScale="92500"/>
          </a:bodyPr>
          <a:lst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Calibri" panose="020F0502020204030204" pitchFamily="34" charset="0"/>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Arial" panose="020B0604020202020204" pitchFamily="34" charset="0"/>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Courier New" panose="02070309020205020404" pitchFamily="49" charset="0"/>
              <a:buChar char="o"/>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marR="0" lvl="0" indent="0"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None/>
              <a:tabLst/>
              <a:defRPr/>
            </a:pPr>
            <a:r>
              <a:rPr kumimoji="0" lang="en-US" sz="35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Definitions</a:t>
            </a:r>
          </a:p>
          <a:p>
            <a:pPr marL="452756" marR="0" lvl="0" indent="-452756"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Char char="•"/>
              <a:tabLst/>
              <a:defRPr/>
            </a:pPr>
            <a:r>
              <a:rPr kumimoji="0" lang="en-US" sz="28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Limit of Detection: </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Signal is statistically different from a blank</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Assumption is if a peptide is below the FDR in a peptide-centric search it is &gt;LOD </a:t>
            </a:r>
          </a:p>
          <a:p>
            <a:pPr marL="452756" marR="0" lvl="0" indent="-452756"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Char char="•"/>
              <a:tabLst/>
              <a:defRPr/>
            </a:pPr>
            <a:r>
              <a:rPr kumimoji="0" lang="en-US" sz="28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Limit of Quantification:</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Point where a change in signal is reflective of the change in quantity</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Usually apply a precision threshold too</a:t>
            </a:r>
          </a:p>
          <a:p>
            <a:pPr marL="452756" marR="0" lvl="0" indent="-452756"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Char char="•"/>
              <a:tabLst/>
              <a:defRPr/>
            </a:pPr>
            <a:r>
              <a:rPr kumimoji="0" lang="en-US" sz="28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Differential Measurement:</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Two signals are statistically different</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endPar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endParaRPr>
          </a:p>
        </p:txBody>
      </p:sp>
      <p:cxnSp>
        <p:nvCxnSpPr>
          <p:cNvPr id="7" name="Connector: Elbow 6">
            <a:extLst>
              <a:ext uri="{FF2B5EF4-FFF2-40B4-BE49-F238E27FC236}">
                <a16:creationId xmlns:a16="http://schemas.microsoft.com/office/drawing/2014/main" id="{8B0F9746-1E9E-0908-E48D-A5B67C0E1DB4}"/>
              </a:ext>
            </a:extLst>
          </p:cNvPr>
          <p:cNvCxnSpPr>
            <a:cxnSpLocks/>
          </p:cNvCxnSpPr>
          <p:nvPr/>
        </p:nvCxnSpPr>
        <p:spPr>
          <a:xfrm rot="5400000" flipH="1" flipV="1">
            <a:off x="3836249" y="2774705"/>
            <a:ext cx="2270289" cy="1618593"/>
          </a:xfrm>
          <a:prstGeom prst="bentConnector3">
            <a:avLst>
              <a:gd name="adj1" fmla="val 99536"/>
            </a:avLst>
          </a:prstGeom>
          <a:noFill/>
          <a:ln w="38100" cap="flat" cmpd="sng" algn="ctr">
            <a:solidFill>
              <a:srgbClr val="00B050"/>
            </a:solidFill>
            <a:prstDash val="solid"/>
            <a:headEnd type="none" w="med" len="med"/>
            <a:tailEnd type="none" w="med" len="med"/>
          </a:ln>
          <a:effectLst/>
        </p:spPr>
      </p:cxnSp>
      <p:sp>
        <p:nvSpPr>
          <p:cNvPr id="8" name="TextBox 7">
            <a:extLst>
              <a:ext uri="{FF2B5EF4-FFF2-40B4-BE49-F238E27FC236}">
                <a16:creationId xmlns:a16="http://schemas.microsoft.com/office/drawing/2014/main" id="{1D686901-6F86-77AF-3086-76BE85C41A41}"/>
              </a:ext>
            </a:extLst>
          </p:cNvPr>
          <p:cNvSpPr txBox="1"/>
          <p:nvPr/>
        </p:nvSpPr>
        <p:spPr>
          <a:xfrm>
            <a:off x="8652767" y="6327666"/>
            <a:ext cx="2708177" cy="369332"/>
          </a:xfrm>
          <a:prstGeom prst="rect">
            <a:avLst/>
          </a:prstGeom>
          <a:noFill/>
        </p:spPr>
        <p:txBody>
          <a:bodyPr wrap="none" rtlCol="0">
            <a:spAutoFit/>
          </a:bodyPr>
          <a:lstStyle/>
          <a:p>
            <a:pPr fontAlgn="auto">
              <a:spcBef>
                <a:spcPts val="0"/>
              </a:spcBef>
              <a:spcAft>
                <a:spcPts val="0"/>
              </a:spcAft>
            </a:pPr>
            <a:r>
              <a:rPr lang="en-US" dirty="0">
                <a:solidFill>
                  <a:prstClr val="black"/>
                </a:solidFill>
                <a:latin typeface="Calibri" panose="020F0502020204030204"/>
                <a:cs typeface="+mn-cs"/>
              </a:rPr>
              <a:t>Pino et al, Anal Chem 2018</a:t>
            </a:r>
          </a:p>
        </p:txBody>
      </p:sp>
    </p:spTree>
    <p:extLst>
      <p:ext uri="{BB962C8B-B14F-4D97-AF65-F5344CB8AC3E}">
        <p14:creationId xmlns:p14="http://schemas.microsoft.com/office/powerpoint/2010/main" val="423405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t>Quantitative Analysis 101</a:t>
            </a:r>
          </a:p>
        </p:txBody>
      </p:sp>
      <p:sp>
        <p:nvSpPr>
          <p:cNvPr id="21508" name="Slide Number Placeholder 5"/>
          <p:cNvSpPr>
            <a:spLocks noGrp="1"/>
          </p:cNvSpPr>
          <p:nvPr>
            <p:ph type="sldNum" sz="quarter" idx="12"/>
          </p:nvPr>
        </p:nvSpPr>
        <p:spPr>
          <a:noFill/>
        </p:spPr>
        <p:txBody>
          <a:bodyPr/>
          <a:lstStyle/>
          <a:p>
            <a:pPr>
              <a:defRPr/>
            </a:pPr>
            <a:fld id="{2478C43F-88CF-4424-804A-ED6750EF35D1}" type="slidenum">
              <a:rPr lang="en-US" b="0">
                <a:solidFill>
                  <a:srgbClr val="000000"/>
                </a:solidFill>
              </a:rPr>
              <a:pPr>
                <a:defRPr/>
              </a:pPr>
              <a:t>49</a:t>
            </a:fld>
            <a:endParaRPr lang="en-US" b="0">
              <a:solidFill>
                <a:srgbClr val="000000"/>
              </a:solidFill>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1209085" y="1837630"/>
            <a:ext cx="9773829" cy="1938992"/>
          </a:xfrm>
          <a:prstGeom prst="rect">
            <a:avLst/>
          </a:prstGeom>
          <a:noFill/>
        </p:spPr>
        <p:txBody>
          <a:bodyPr wrap="none" rtlCol="0">
            <a:spAutoFit/>
          </a:bodyPr>
          <a:lstStyle/>
          <a:p>
            <a:pPr marL="457200" indent="-457200">
              <a:buFont typeface="Arial" panose="020B0604020202020204" pitchFamily="34" charset="0"/>
              <a:buChar char="•"/>
            </a:pPr>
            <a:r>
              <a:rPr lang="en-US" sz="4000" dirty="0"/>
              <a:t>What is does it mean to be quantitative?</a:t>
            </a:r>
          </a:p>
          <a:p>
            <a:pPr marL="457200" indent="-457200">
              <a:buFont typeface="Arial" panose="020B0604020202020204" pitchFamily="34" charset="0"/>
              <a:buChar char="•"/>
            </a:pPr>
            <a:endParaRPr lang="en-US" sz="4000" dirty="0"/>
          </a:p>
          <a:p>
            <a:pPr marL="457200" indent="-457200">
              <a:buFont typeface="Arial" panose="020B0604020202020204" pitchFamily="34" charset="0"/>
              <a:buChar char="•"/>
            </a:pPr>
            <a:r>
              <a:rPr lang="en-US" sz="4000" dirty="0"/>
              <a:t>What does signal calibration mean?</a:t>
            </a:r>
          </a:p>
        </p:txBody>
      </p:sp>
    </p:spTree>
    <p:extLst>
      <p:ext uri="{BB962C8B-B14F-4D97-AF65-F5344CB8AC3E}">
        <p14:creationId xmlns:p14="http://schemas.microsoft.com/office/powerpoint/2010/main" val="2254547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ss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2514600"/>
            <a:ext cx="3629025" cy="3962400"/>
          </a:xfrm>
          <a:prstGeom prst="rect">
            <a:avLst/>
          </a:prstGeom>
          <a:noFill/>
          <a:extLst>
            <a:ext uri="{909E8E84-426E-40DD-AFC4-6F175D3DCCD1}">
              <a14:hiddenFill xmlns:a14="http://schemas.microsoft.com/office/drawing/2010/main">
                <a:solidFill>
                  <a:srgbClr val="FFFFFF"/>
                </a:solidFill>
              </a14:hiddenFill>
            </a:ext>
          </a:extLst>
        </p:spPr>
      </p:pic>
      <p:sp>
        <p:nvSpPr>
          <p:cNvPr id="9219" name="Text Box 3"/>
          <p:cNvSpPr txBox="1">
            <a:spLocks noChangeArrowheads="1"/>
          </p:cNvSpPr>
          <p:nvPr/>
        </p:nvSpPr>
        <p:spPr bwMode="auto">
          <a:xfrm>
            <a:off x="1720859" y="152400"/>
            <a:ext cx="875028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000" dirty="0">
                <a:solidFill>
                  <a:srgbClr val="003399"/>
                </a:solidFill>
              </a:rPr>
              <a:t>Traditional Automated Immunoassays</a:t>
            </a:r>
          </a:p>
        </p:txBody>
      </p:sp>
      <p:sp>
        <p:nvSpPr>
          <p:cNvPr id="9220" name="Text Box 4"/>
          <p:cNvSpPr txBox="1">
            <a:spLocks noChangeArrowheads="1"/>
          </p:cNvSpPr>
          <p:nvPr/>
        </p:nvSpPr>
        <p:spPr bwMode="auto">
          <a:xfrm>
            <a:off x="2285999" y="1012530"/>
            <a:ext cx="76200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2800" dirty="0">
                <a:solidFill>
                  <a:srgbClr val="000000"/>
                </a:solidFill>
              </a:rPr>
              <a:t>Capture antibody selects sandwiches </a:t>
            </a:r>
            <a:br>
              <a:rPr lang="en-US" sz="2800" dirty="0">
                <a:solidFill>
                  <a:srgbClr val="000000"/>
                </a:solidFill>
              </a:rPr>
            </a:br>
            <a:r>
              <a:rPr lang="en-US" sz="2800" dirty="0">
                <a:solidFill>
                  <a:srgbClr val="000000"/>
                </a:solidFill>
              </a:rPr>
              <a:t>detected by enzyme-conjugated secondary</a:t>
            </a:r>
            <a:br>
              <a:rPr lang="en-US" sz="2800" dirty="0">
                <a:solidFill>
                  <a:srgbClr val="000000"/>
                </a:solidFill>
              </a:rPr>
            </a:br>
            <a:r>
              <a:rPr lang="en-US" sz="2800" i="1" dirty="0">
                <a:solidFill>
                  <a:srgbClr val="000000"/>
                </a:solidFill>
              </a:rPr>
              <a:t>Generally, one at a time</a:t>
            </a:r>
          </a:p>
        </p:txBody>
      </p:sp>
    </p:spTree>
    <p:extLst>
      <p:ext uri="{BB962C8B-B14F-4D97-AF65-F5344CB8AC3E}">
        <p14:creationId xmlns:p14="http://schemas.microsoft.com/office/powerpoint/2010/main" val="3054373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2D64-A037-4639-A074-647D0CC83D71}"/>
              </a:ext>
            </a:extLst>
          </p:cNvPr>
          <p:cNvSpPr>
            <a:spLocks noGrp="1"/>
          </p:cNvSpPr>
          <p:nvPr>
            <p:ph type="title"/>
          </p:nvPr>
        </p:nvSpPr>
        <p:spPr>
          <a:xfrm>
            <a:off x="838200" y="175499"/>
            <a:ext cx="10515600" cy="1325563"/>
          </a:xfrm>
        </p:spPr>
        <p:txBody>
          <a:bodyPr>
            <a:normAutofit/>
          </a:bodyPr>
          <a:lstStyle/>
          <a:p>
            <a:pPr algn="ctr"/>
            <a:r>
              <a:rPr lang="en-US" dirty="0"/>
              <a:t>Measurements on different platforms are not measured on the same scale</a:t>
            </a:r>
          </a:p>
        </p:txBody>
      </p:sp>
      <p:pic>
        <p:nvPicPr>
          <p:cNvPr id="6" name="Content Placeholder 5">
            <a:extLst>
              <a:ext uri="{FF2B5EF4-FFF2-40B4-BE49-F238E27FC236}">
                <a16:creationId xmlns:a16="http://schemas.microsoft.com/office/drawing/2014/main" id="{39534013-EA44-45BC-BCCD-D74EEECA2A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56781"/>
          <a:stretch/>
        </p:blipFill>
        <p:spPr>
          <a:xfrm>
            <a:off x="1752600" y="1894908"/>
            <a:ext cx="4596585" cy="4434646"/>
          </a:xfrm>
        </p:spPr>
      </p:pic>
      <p:sp>
        <p:nvSpPr>
          <p:cNvPr id="4" name="Slide Number Placeholder 3">
            <a:extLst>
              <a:ext uri="{FF2B5EF4-FFF2-40B4-BE49-F238E27FC236}">
                <a16:creationId xmlns:a16="http://schemas.microsoft.com/office/drawing/2014/main" id="{85394456-4BF4-40C5-968E-E97C9CD135A2}"/>
              </a:ext>
            </a:extLst>
          </p:cNvPr>
          <p:cNvSpPr>
            <a:spLocks noGrp="1"/>
          </p:cNvSpPr>
          <p:nvPr>
            <p:ph type="sldNum" sz="quarter" idx="12"/>
          </p:nvPr>
        </p:nvSpPr>
        <p:spPr/>
        <p:txBody>
          <a:bodyPr/>
          <a:lstStyle/>
          <a:p>
            <a:pPr defTabSz="514350"/>
            <a:fld id="{DC3F01F0-D045-4AE3-A4B6-A917C38FC66C}" type="slidenum">
              <a:rPr lang="en-US">
                <a:solidFill>
                  <a:prstClr val="black">
                    <a:tint val="75000"/>
                  </a:prstClr>
                </a:solidFill>
                <a:latin typeface="Arial"/>
                <a:cs typeface="Arial" charset="0"/>
              </a:rPr>
              <a:pPr defTabSz="514350"/>
              <a:t>50</a:t>
            </a:fld>
            <a:endParaRPr lang="en-US">
              <a:solidFill>
                <a:prstClr val="black">
                  <a:tint val="75000"/>
                </a:prstClr>
              </a:solidFill>
              <a:latin typeface="Arial"/>
              <a:cs typeface="Arial" charset="0"/>
            </a:endParaRPr>
          </a:p>
        </p:txBody>
      </p:sp>
      <p:sp>
        <p:nvSpPr>
          <p:cNvPr id="7" name="Isosceles Triangle 6">
            <a:extLst>
              <a:ext uri="{FF2B5EF4-FFF2-40B4-BE49-F238E27FC236}">
                <a16:creationId xmlns:a16="http://schemas.microsoft.com/office/drawing/2014/main" id="{DC3CE0E6-F796-4607-A94F-4E3D14D6667C}"/>
              </a:ext>
            </a:extLst>
          </p:cNvPr>
          <p:cNvSpPr/>
          <p:nvPr/>
        </p:nvSpPr>
        <p:spPr>
          <a:xfrm rot="16453277">
            <a:off x="5347948" y="3820851"/>
            <a:ext cx="1226684" cy="2261797"/>
          </a:xfrm>
          <a:prstGeom prst="triangle">
            <a:avLst>
              <a:gd name="adj" fmla="val 77207"/>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8" name="Picture 7">
            <a:extLst>
              <a:ext uri="{FF2B5EF4-FFF2-40B4-BE49-F238E27FC236}">
                <a16:creationId xmlns:a16="http://schemas.microsoft.com/office/drawing/2014/main" id="{DBAAE3A1-D3BD-42C9-95D2-898D974DFBB8}"/>
              </a:ext>
            </a:extLst>
          </p:cNvPr>
          <p:cNvPicPr>
            <a:picLocks noChangeAspect="1"/>
          </p:cNvPicPr>
          <p:nvPr/>
        </p:nvPicPr>
        <p:blipFill rotWithShape="1">
          <a:blip r:embed="rId3"/>
          <a:srcRect r="50402"/>
          <a:stretch/>
        </p:blipFill>
        <p:spPr>
          <a:xfrm>
            <a:off x="7083924" y="2213538"/>
            <a:ext cx="2140646" cy="1898693"/>
          </a:xfrm>
          <a:prstGeom prst="rect">
            <a:avLst/>
          </a:prstGeom>
        </p:spPr>
      </p:pic>
      <p:sp>
        <p:nvSpPr>
          <p:cNvPr id="9" name="Isosceles Triangle 8">
            <a:extLst>
              <a:ext uri="{FF2B5EF4-FFF2-40B4-BE49-F238E27FC236}">
                <a16:creationId xmlns:a16="http://schemas.microsoft.com/office/drawing/2014/main" id="{7F7BC28D-2CA8-4173-9AE3-CF0A74DEA0A7}"/>
              </a:ext>
            </a:extLst>
          </p:cNvPr>
          <p:cNvSpPr/>
          <p:nvPr/>
        </p:nvSpPr>
        <p:spPr>
          <a:xfrm rot="16200000">
            <a:off x="5043290" y="1533311"/>
            <a:ext cx="1188344" cy="2892924"/>
          </a:xfrm>
          <a:prstGeom prst="triangle">
            <a:avLst>
              <a:gd name="adj" fmla="val 37810"/>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5" name="Picture 4">
            <a:extLst>
              <a:ext uri="{FF2B5EF4-FFF2-40B4-BE49-F238E27FC236}">
                <a16:creationId xmlns:a16="http://schemas.microsoft.com/office/drawing/2014/main" id="{D26EB7A8-837C-491A-BD92-C9B1A76D7F6B}"/>
              </a:ext>
            </a:extLst>
          </p:cNvPr>
          <p:cNvPicPr>
            <a:picLocks noChangeAspect="1"/>
          </p:cNvPicPr>
          <p:nvPr/>
        </p:nvPicPr>
        <p:blipFill rotWithShape="1">
          <a:blip r:embed="rId3"/>
          <a:srcRect l="50157" r="245"/>
          <a:stretch/>
        </p:blipFill>
        <p:spPr>
          <a:xfrm>
            <a:off x="7086599" y="4423610"/>
            <a:ext cx="2140645" cy="1898694"/>
          </a:xfrm>
          <a:prstGeom prst="rect">
            <a:avLst/>
          </a:prstGeom>
        </p:spPr>
      </p:pic>
    </p:spTree>
    <p:extLst>
      <p:ext uri="{BB962C8B-B14F-4D97-AF65-F5344CB8AC3E}">
        <p14:creationId xmlns:p14="http://schemas.microsoft.com/office/powerpoint/2010/main" val="29397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F3B6-F037-4A89-BB21-476CBEBAF3DC}"/>
              </a:ext>
            </a:extLst>
          </p:cNvPr>
          <p:cNvSpPr>
            <a:spLocks noGrp="1"/>
          </p:cNvSpPr>
          <p:nvPr>
            <p:ph type="title"/>
          </p:nvPr>
        </p:nvSpPr>
        <p:spPr/>
        <p:txBody>
          <a:bodyPr/>
          <a:lstStyle/>
          <a:p>
            <a:r>
              <a:rPr lang="en-US" dirty="0"/>
              <a:t>Between Batch/Platform/Lab Signal Calibration</a:t>
            </a:r>
          </a:p>
        </p:txBody>
      </p:sp>
      <p:sp>
        <p:nvSpPr>
          <p:cNvPr id="3" name="Content Placeholder 2">
            <a:extLst>
              <a:ext uri="{FF2B5EF4-FFF2-40B4-BE49-F238E27FC236}">
                <a16:creationId xmlns:a16="http://schemas.microsoft.com/office/drawing/2014/main" id="{A3C894A3-7543-4481-8086-71E36F568369}"/>
              </a:ext>
            </a:extLst>
          </p:cNvPr>
          <p:cNvSpPr>
            <a:spLocks noGrp="1"/>
          </p:cNvSpPr>
          <p:nvPr>
            <p:ph sz="quarter" idx="1"/>
          </p:nvPr>
        </p:nvSpPr>
        <p:spPr/>
        <p:txBody>
          <a:bodyPr>
            <a:normAutofit/>
          </a:bodyPr>
          <a:lstStyle/>
          <a:p>
            <a:pPr marL="0" indent="0">
              <a:buNone/>
            </a:pPr>
            <a:r>
              <a:rPr lang="en-US" sz="2400" dirty="0"/>
              <a:t>Purpose of signal calibration</a:t>
            </a:r>
          </a:p>
          <a:p>
            <a:r>
              <a:rPr lang="en-US" sz="2400" dirty="0"/>
              <a:t>Placing signal on the same scale</a:t>
            </a:r>
          </a:p>
          <a:p>
            <a:r>
              <a:rPr lang="en-US" sz="2400" dirty="0"/>
              <a:t>Often the scale is arbitrary</a:t>
            </a:r>
          </a:p>
          <a:p>
            <a:pPr lvl="1"/>
            <a:r>
              <a:rPr lang="en-US" sz="1800" dirty="0"/>
              <a:t>Kilogram = mass of a liter of water at freezing point</a:t>
            </a:r>
          </a:p>
          <a:p>
            <a:pPr lvl="1"/>
            <a:r>
              <a:rPr lang="en-US" sz="1800" dirty="0"/>
              <a:t>Meter = 1/10,000,000 the distance from the equator to the north pole</a:t>
            </a:r>
          </a:p>
          <a:p>
            <a:pPr lvl="1"/>
            <a:r>
              <a:rPr lang="en-US" sz="1800" dirty="0"/>
              <a:t>Pee dee </a:t>
            </a:r>
            <a:r>
              <a:rPr lang="en-US" sz="1800" dirty="0" err="1"/>
              <a:t>belomnite</a:t>
            </a:r>
            <a:r>
              <a:rPr lang="en-US" sz="1800" dirty="0"/>
              <a:t> (PDB) = reference for 13C, fossil found in </a:t>
            </a:r>
            <a:r>
              <a:rPr lang="en-US" sz="1800" dirty="0" err="1"/>
              <a:t>Peedee</a:t>
            </a:r>
            <a:r>
              <a:rPr lang="en-US" sz="1800" dirty="0"/>
              <a:t> Formation in South Carolina</a:t>
            </a:r>
          </a:p>
          <a:p>
            <a:pPr lvl="1"/>
            <a:r>
              <a:rPr lang="en-US" sz="1800" dirty="0"/>
              <a:t>Standard mean ocean water (SMOW) = reference for 18O, arbitrary mix of distilled water from different regions of the world.</a:t>
            </a:r>
          </a:p>
        </p:txBody>
      </p:sp>
      <p:pic>
        <p:nvPicPr>
          <p:cNvPr id="8194" name="Picture 2" descr="https://lh6.googleusercontent.com/uzrDORsqXVybHYJxiKB6ig0jTsWNOe5x5HzDJBruAXVUysJNi--YxJGDSsVs3Ady_nGmWLOYirxVSbjRkk3CYnugQqnboiKAoei7VlE1DVAmO0fORW4lQODKwZ67J6TwKwMySMzw">
            <a:extLst>
              <a:ext uri="{FF2B5EF4-FFF2-40B4-BE49-F238E27FC236}">
                <a16:creationId xmlns:a16="http://schemas.microsoft.com/office/drawing/2014/main" id="{6E715778-0D62-4189-875E-095DA3F4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376" y="2396261"/>
            <a:ext cx="6747248" cy="2811353"/>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2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5" name="Slide Number Placeholder 4"/>
          <p:cNvSpPr>
            <a:spLocks noGrp="1"/>
          </p:cNvSpPr>
          <p:nvPr>
            <p:ph type="sldNum" sz="quarter" idx="12"/>
          </p:nvPr>
        </p:nvSpPr>
        <p:spPr/>
        <p:txBody>
          <a:bodyPr/>
          <a:lstStyle/>
          <a:p>
            <a:pPr>
              <a:defRPr/>
            </a:pPr>
            <a:fld id="{B1DFE15D-DEDA-44A4-BBDD-D0832727DB24}" type="slidenum">
              <a:rPr lang="en-US" b="0">
                <a:solidFill>
                  <a:srgbClr val="000000"/>
                </a:solidFill>
              </a:rPr>
              <a:pPr>
                <a:defRPr/>
              </a:pPr>
              <a:t>52</a:t>
            </a:fld>
            <a:endParaRPr lang="en-US" b="0">
              <a:solidFill>
                <a:srgbClr val="000000"/>
              </a:solidFill>
            </a:endParaRPr>
          </a:p>
        </p:txBody>
      </p:sp>
      <p:sp>
        <p:nvSpPr>
          <p:cNvPr id="6" name="Content Placeholder 5"/>
          <p:cNvSpPr>
            <a:spLocks noGrp="1"/>
          </p:cNvSpPr>
          <p:nvPr>
            <p:ph idx="4294967295"/>
          </p:nvPr>
        </p:nvSpPr>
        <p:spPr>
          <a:xfrm>
            <a:off x="685800" y="1019119"/>
            <a:ext cx="11049000" cy="5440363"/>
          </a:xfrm>
        </p:spPr>
        <p:txBody>
          <a:bodyPr>
            <a:normAutofit/>
          </a:bodyPr>
          <a:lstStyle/>
          <a:p>
            <a:pPr>
              <a:buFont typeface="Arial" panose="020B0604020202020204" pitchFamily="34" charset="0"/>
              <a:buChar char="•"/>
            </a:pPr>
            <a:r>
              <a:rPr lang="en-US" sz="4000" dirty="0"/>
              <a:t>Can a method be quantitative if you don’t know the range over which the signal reflects the quantity?</a:t>
            </a:r>
          </a:p>
          <a:p>
            <a:pPr marL="455924" lvl="1" indent="0">
              <a:buNone/>
            </a:pPr>
            <a:endParaRPr lang="en-US" sz="3200" dirty="0"/>
          </a:p>
        </p:txBody>
      </p:sp>
    </p:spTree>
    <p:extLst>
      <p:ext uri="{BB962C8B-B14F-4D97-AF65-F5344CB8AC3E}">
        <p14:creationId xmlns:p14="http://schemas.microsoft.com/office/powerpoint/2010/main" val="33511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6"/>
          <p:cNvSpPr>
            <a:spLocks noGrp="1"/>
          </p:cNvSpPr>
          <p:nvPr>
            <p:ph type="title"/>
          </p:nvPr>
        </p:nvSpPr>
        <p:spPr/>
        <p:txBody>
          <a:bodyPr>
            <a:noAutofit/>
          </a:bodyPr>
          <a:lstStyle/>
          <a:p>
            <a:r>
              <a:rPr lang="en-US" sz="3200" dirty="0"/>
              <a:t>What does it mean if these are the two points?</a:t>
            </a:r>
          </a:p>
        </p:txBody>
      </p:sp>
      <p:sp>
        <p:nvSpPr>
          <p:cNvPr id="32773" name="Slide Number Placeholder 5"/>
          <p:cNvSpPr>
            <a:spLocks noGrp="1"/>
          </p:cNvSpPr>
          <p:nvPr>
            <p:ph type="sldNum" sz="quarter" idx="12"/>
          </p:nvPr>
        </p:nvSpPr>
        <p:spPr>
          <a:noFill/>
        </p:spPr>
        <p:txBody>
          <a:bodyPr/>
          <a:lstStyle/>
          <a:p>
            <a:fld id="{A4983807-D634-4067-A70E-C050939D439B}" type="slidenum">
              <a:rPr lang="en-US" smtClean="0"/>
              <a:pPr/>
              <a:t>53</a:t>
            </a:fld>
            <a:endParaRPr lang="en-US"/>
          </a:p>
        </p:txBody>
      </p:sp>
      <p:cxnSp>
        <p:nvCxnSpPr>
          <p:cNvPr id="11" name="Elbow Connector 10"/>
          <p:cNvCxnSpPr/>
          <p:nvPr/>
        </p:nvCxnSpPr>
        <p:spPr>
          <a:xfrm>
            <a:off x="3733800" y="12366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4652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76" name="TextBox 16"/>
          <p:cNvSpPr txBox="1">
            <a:spLocks noChangeArrowheads="1"/>
          </p:cNvSpPr>
          <p:nvPr/>
        </p:nvSpPr>
        <p:spPr bwMode="auto">
          <a:xfrm>
            <a:off x="5334001" y="4970463"/>
            <a:ext cx="1812925" cy="368300"/>
          </a:xfrm>
          <a:prstGeom prst="rect">
            <a:avLst/>
          </a:prstGeom>
          <a:noFill/>
          <a:ln w="9525">
            <a:noFill/>
            <a:miter lim="800000"/>
            <a:headEnd/>
            <a:tailEnd/>
          </a:ln>
        </p:spPr>
        <p:txBody>
          <a:bodyPr wrap="none">
            <a:spAutoFit/>
          </a:bodyPr>
          <a:lstStyle/>
          <a:p>
            <a:r>
              <a:rPr lang="en-US"/>
              <a:t>Amount (moles)</a:t>
            </a:r>
          </a:p>
        </p:txBody>
      </p:sp>
      <p:sp>
        <p:nvSpPr>
          <p:cNvPr id="32777" name="TextBox 17"/>
          <p:cNvSpPr txBox="1">
            <a:spLocks noChangeArrowheads="1"/>
          </p:cNvSpPr>
          <p:nvPr/>
        </p:nvSpPr>
        <p:spPr bwMode="auto">
          <a:xfrm rot="-5400000">
            <a:off x="1813719" y="2775744"/>
            <a:ext cx="2838450" cy="369888"/>
          </a:xfrm>
          <a:prstGeom prst="rect">
            <a:avLst/>
          </a:prstGeom>
          <a:noFill/>
          <a:ln w="9525">
            <a:noFill/>
            <a:miter lim="800000"/>
            <a:headEnd/>
            <a:tailEnd/>
          </a:ln>
        </p:spPr>
        <p:txBody>
          <a:bodyPr wrap="none">
            <a:spAutoFit/>
          </a:bodyPr>
          <a:lstStyle/>
          <a:p>
            <a:r>
              <a:rPr lang="en-US"/>
              <a:t>Measured Intensity (Area)</a:t>
            </a:r>
          </a:p>
        </p:txBody>
      </p:sp>
      <p:grpSp>
        <p:nvGrpSpPr>
          <p:cNvPr id="2" name="Group 34"/>
          <p:cNvGrpSpPr>
            <a:grpSpLocks/>
          </p:cNvGrpSpPr>
          <p:nvPr/>
        </p:nvGrpSpPr>
        <p:grpSpPr bwMode="auto">
          <a:xfrm>
            <a:off x="3810000" y="1066801"/>
            <a:ext cx="3505200" cy="3522663"/>
            <a:chOff x="2286000" y="838200"/>
            <a:chExt cx="3505691" cy="3522030"/>
          </a:xfrm>
        </p:grpSpPr>
        <p:sp>
          <p:nvSpPr>
            <p:cNvPr id="32780"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r>
                <a:rPr lang="en-US"/>
                <a:t>LOD</a:t>
              </a:r>
            </a:p>
          </p:txBody>
        </p:sp>
        <p:cxnSp>
          <p:nvCxnSpPr>
            <p:cNvPr id="22" name="Straight Arrow Connector 21"/>
            <p:cNvCxnSpPr>
              <a:stCxn id="32780"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2"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r>
                <a:rPr lang="en-US"/>
                <a:t>LLOQ</a:t>
              </a:r>
            </a:p>
          </p:txBody>
        </p:sp>
        <p:cxnSp>
          <p:nvCxnSpPr>
            <p:cNvPr id="25" name="Straight Arrow Connector 24"/>
            <p:cNvCxnSpPr>
              <a:stCxn id="32782"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4"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r>
                <a:rPr lang="en-US"/>
                <a:t>ULOQ</a:t>
              </a:r>
            </a:p>
          </p:txBody>
        </p:sp>
        <p:cxnSp>
          <p:nvCxnSpPr>
            <p:cNvPr id="28" name="Straight Arrow Connector 27"/>
            <p:cNvCxnSpPr>
              <a:cxnSpLocks/>
            </p:cNvCxnSpPr>
            <p:nvPr/>
          </p:nvCxnSpPr>
          <p:spPr>
            <a:xfrm rot="16200000" flipH="1">
              <a:off x="5402175"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87"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r>
                <a:rPr lang="en-US"/>
                <a:t>Linear Dynamic Range</a:t>
              </a:r>
            </a:p>
          </p:txBody>
        </p:sp>
      </p:grpSp>
      <p:sp>
        <p:nvSpPr>
          <p:cNvPr id="34" name="TextBox 33"/>
          <p:cNvSpPr txBox="1"/>
          <p:nvPr/>
        </p:nvSpPr>
        <p:spPr>
          <a:xfrm>
            <a:off x="2057401" y="555307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dirty="0"/>
              <a:t>LOD: Limit of Detection</a:t>
            </a:r>
          </a:p>
          <a:p>
            <a:pPr>
              <a:defRPr/>
            </a:pPr>
            <a:r>
              <a:rPr lang="en-US" dirty="0"/>
              <a:t>LLOQ: Lower Limit of Quantitation</a:t>
            </a:r>
          </a:p>
          <a:p>
            <a:pPr>
              <a:defRPr/>
            </a:pPr>
            <a:r>
              <a:rPr lang="en-US" dirty="0"/>
              <a:t>ULOQ: Upper Limit of Quantitation</a:t>
            </a:r>
          </a:p>
        </p:txBody>
      </p:sp>
      <p:sp>
        <p:nvSpPr>
          <p:cNvPr id="18" name="Oval 17"/>
          <p:cNvSpPr/>
          <p:nvPr/>
        </p:nvSpPr>
        <p:spPr>
          <a:xfrm>
            <a:off x="4343400" y="448081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2600" y="365760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5" name="Slide Number Placeholder 4"/>
          <p:cNvSpPr>
            <a:spLocks noGrp="1"/>
          </p:cNvSpPr>
          <p:nvPr>
            <p:ph type="sldNum" sz="quarter" idx="12"/>
          </p:nvPr>
        </p:nvSpPr>
        <p:spPr/>
        <p:txBody>
          <a:bodyPr/>
          <a:lstStyle/>
          <a:p>
            <a:pPr>
              <a:defRPr/>
            </a:pPr>
            <a:fld id="{B1DFE15D-DEDA-44A4-BBDD-D0832727DB24}" type="slidenum">
              <a:rPr lang="en-US" b="0">
                <a:solidFill>
                  <a:srgbClr val="000000"/>
                </a:solidFill>
              </a:rPr>
              <a:pPr>
                <a:defRPr/>
              </a:pPr>
              <a:t>54</a:t>
            </a:fld>
            <a:endParaRPr lang="en-US" b="0">
              <a:solidFill>
                <a:srgbClr val="000000"/>
              </a:solidFill>
            </a:endParaRPr>
          </a:p>
        </p:txBody>
      </p:sp>
      <p:sp>
        <p:nvSpPr>
          <p:cNvPr id="6" name="Content Placeholder 5"/>
          <p:cNvSpPr>
            <a:spLocks noGrp="1"/>
          </p:cNvSpPr>
          <p:nvPr>
            <p:ph idx="4294967295"/>
          </p:nvPr>
        </p:nvSpPr>
        <p:spPr>
          <a:xfrm>
            <a:off x="685800" y="1019119"/>
            <a:ext cx="11049000" cy="5440363"/>
          </a:xfrm>
        </p:spPr>
        <p:txBody>
          <a:bodyPr>
            <a:normAutofit/>
          </a:bodyPr>
          <a:lstStyle/>
          <a:p>
            <a:pPr>
              <a:buFont typeface="Arial" panose="020B0604020202020204" pitchFamily="34" charset="0"/>
              <a:buChar char="•"/>
            </a:pPr>
            <a:r>
              <a:rPr lang="en-US" sz="4000" dirty="0"/>
              <a:t>Can a method be quantitative if you don’t know the range over which the signal reflects the quantity?</a:t>
            </a:r>
          </a:p>
          <a:p>
            <a:pPr>
              <a:buFont typeface="Arial" panose="020B0604020202020204" pitchFamily="34" charset="0"/>
              <a:buChar char="•"/>
            </a:pPr>
            <a:r>
              <a:rPr lang="en-US" sz="4000" dirty="0"/>
              <a:t>Design an approach to confirm linearity and LLOQ for peptides in a complex matrix?</a:t>
            </a:r>
          </a:p>
          <a:p>
            <a:pPr lvl="1">
              <a:buFont typeface="Arial" panose="020B0604020202020204" pitchFamily="34" charset="0"/>
              <a:buChar char="•"/>
            </a:pPr>
            <a:r>
              <a:rPr lang="en-US" sz="3200" dirty="0"/>
              <a:t>Assume you have &lt; 50 peptides in your assay.</a:t>
            </a:r>
          </a:p>
          <a:p>
            <a:pPr lvl="1">
              <a:buFont typeface="Arial" panose="020B0604020202020204" pitchFamily="34" charset="0"/>
              <a:buChar char="•"/>
            </a:pPr>
            <a:r>
              <a:rPr lang="en-US" sz="3200" dirty="0"/>
              <a:t>Assume you have &gt;1000 peptides in your assay?</a:t>
            </a:r>
          </a:p>
          <a:p>
            <a:pPr marL="455924" lvl="1" indent="0">
              <a:buNone/>
            </a:pPr>
            <a:endParaRPr lang="en-US" sz="3200" dirty="0"/>
          </a:p>
        </p:txBody>
      </p:sp>
    </p:spTree>
    <p:extLst>
      <p:ext uri="{BB962C8B-B14F-4D97-AF65-F5344CB8AC3E}">
        <p14:creationId xmlns:p14="http://schemas.microsoft.com/office/powerpoint/2010/main" val="7721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0017-D7FB-43C6-B6E7-671EB649B56C}"/>
              </a:ext>
            </a:extLst>
          </p:cNvPr>
          <p:cNvSpPr>
            <a:spLocks noGrp="1"/>
          </p:cNvSpPr>
          <p:nvPr>
            <p:ph type="title"/>
          </p:nvPr>
        </p:nvSpPr>
        <p:spPr/>
        <p:txBody>
          <a:bodyPr/>
          <a:lstStyle/>
          <a:p>
            <a:r>
              <a:rPr lang="en-US" dirty="0"/>
              <a:t>Matched Matrix Dilution Curves</a:t>
            </a:r>
          </a:p>
        </p:txBody>
      </p:sp>
      <p:sp>
        <p:nvSpPr>
          <p:cNvPr id="3" name="Slide Number Placeholder 2">
            <a:extLst>
              <a:ext uri="{FF2B5EF4-FFF2-40B4-BE49-F238E27FC236}">
                <a16:creationId xmlns:a16="http://schemas.microsoft.com/office/drawing/2014/main" id="{42C935C9-5F52-4EB7-8714-918EBBB3077B}"/>
              </a:ext>
            </a:extLst>
          </p:cNvPr>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a:solidFill>
                  <a:prstClr val="black">
                    <a:tint val="75000"/>
                  </a:prstClr>
                </a:solidFill>
                <a:latin typeface="Book Antiqua"/>
              </a:rPr>
              <a:pPr algn="r" defTabSz="685800" fontAlgn="auto">
                <a:spcBef>
                  <a:spcPts val="0"/>
                </a:spcBef>
                <a:spcAft>
                  <a:spcPts val="0"/>
                </a:spcAft>
                <a:defRPr/>
              </a:pPr>
              <a:t>55</a:t>
            </a:fld>
            <a:endParaRPr lang="en-US" sz="900" dirty="0">
              <a:solidFill>
                <a:prstClr val="black">
                  <a:tint val="75000"/>
                </a:prstClr>
              </a:solidFill>
              <a:latin typeface="Book Antiqua"/>
            </a:endParaRPr>
          </a:p>
        </p:txBody>
      </p:sp>
      <p:pic>
        <p:nvPicPr>
          <p:cNvPr id="2050"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D864741D-A66F-4412-B79C-2274D4A96C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563"/>
          <a:stretch/>
        </p:blipFill>
        <p:spPr bwMode="auto">
          <a:xfrm>
            <a:off x="737614" y="1828800"/>
            <a:ext cx="5847419" cy="22564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AE10A328-8874-49AE-B74C-44931646103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9918"/>
          <a:stretch/>
        </p:blipFill>
        <p:spPr bwMode="auto">
          <a:xfrm>
            <a:off x="7696200" y="1295400"/>
            <a:ext cx="3199662" cy="48382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634434-8883-4445-9596-1B8667A0CB69}"/>
              </a:ext>
            </a:extLst>
          </p:cNvPr>
          <p:cNvSpPr txBox="1"/>
          <p:nvPr/>
        </p:nvSpPr>
        <p:spPr>
          <a:xfrm>
            <a:off x="990600" y="4506969"/>
            <a:ext cx="3956688" cy="12003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400" b="1" i="1" dirty="0"/>
              <a:t>Building on:</a:t>
            </a:r>
            <a:br>
              <a:rPr lang="en-US" sz="2400" dirty="0"/>
            </a:br>
            <a:r>
              <a:rPr lang="en-US" sz="2400" dirty="0"/>
              <a:t>Grant and Hoofnagle, Clin Chem 2014</a:t>
            </a:r>
          </a:p>
        </p:txBody>
      </p:sp>
      <p:sp>
        <p:nvSpPr>
          <p:cNvPr id="4" name="TextBox 3">
            <a:extLst>
              <a:ext uri="{FF2B5EF4-FFF2-40B4-BE49-F238E27FC236}">
                <a16:creationId xmlns:a16="http://schemas.microsoft.com/office/drawing/2014/main" id="{6CDFEF97-862C-44B0-8C75-E5A01B5355A4}"/>
              </a:ext>
            </a:extLst>
          </p:cNvPr>
          <p:cNvSpPr txBox="1"/>
          <p:nvPr/>
        </p:nvSpPr>
        <p:spPr>
          <a:xfrm>
            <a:off x="9372600" y="6324600"/>
            <a:ext cx="2287806" cy="369332"/>
          </a:xfrm>
          <a:prstGeom prst="rect">
            <a:avLst/>
          </a:prstGeom>
          <a:noFill/>
        </p:spPr>
        <p:txBody>
          <a:bodyPr wrap="none" rtlCol="0">
            <a:spAutoFit/>
          </a:bodyPr>
          <a:lstStyle/>
          <a:p>
            <a:r>
              <a:rPr lang="en-US" dirty="0"/>
              <a:t>Pino et al, JPR 2020</a:t>
            </a:r>
          </a:p>
        </p:txBody>
      </p:sp>
    </p:spTree>
    <p:extLst>
      <p:ext uri="{BB962C8B-B14F-4D97-AF65-F5344CB8AC3E}">
        <p14:creationId xmlns:p14="http://schemas.microsoft.com/office/powerpoint/2010/main" val="26060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975E-8EA5-4F54-9352-81FE48404293}"/>
              </a:ext>
            </a:extLst>
          </p:cNvPr>
          <p:cNvSpPr>
            <a:spLocks noGrp="1"/>
          </p:cNvSpPr>
          <p:nvPr>
            <p:ph type="title"/>
          </p:nvPr>
        </p:nvSpPr>
        <p:spPr/>
        <p:txBody>
          <a:bodyPr>
            <a:normAutofit/>
          </a:bodyPr>
          <a:lstStyle/>
          <a:p>
            <a:r>
              <a:rPr lang="en-US" sz="3200" dirty="0"/>
              <a:t>Not all Peptides are Equal Quantitative Proxies for a Protein</a:t>
            </a:r>
          </a:p>
        </p:txBody>
      </p:sp>
      <p:sp>
        <p:nvSpPr>
          <p:cNvPr id="3" name="Slide Number Placeholder 2">
            <a:extLst>
              <a:ext uri="{FF2B5EF4-FFF2-40B4-BE49-F238E27FC236}">
                <a16:creationId xmlns:a16="http://schemas.microsoft.com/office/drawing/2014/main" id="{0966CEBC-193C-499A-9A34-AC9D14F7677C}"/>
              </a:ext>
            </a:extLst>
          </p:cNvPr>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a:solidFill>
                  <a:prstClr val="black">
                    <a:tint val="75000"/>
                  </a:prstClr>
                </a:solidFill>
                <a:latin typeface="Book Antiqua"/>
              </a:rPr>
              <a:pPr algn="r" defTabSz="685800" fontAlgn="auto">
                <a:spcBef>
                  <a:spcPts val="0"/>
                </a:spcBef>
                <a:spcAft>
                  <a:spcPts val="0"/>
                </a:spcAft>
                <a:defRPr/>
              </a:pPr>
              <a:t>56</a:t>
            </a:fld>
            <a:endParaRPr lang="en-US" sz="900" dirty="0">
              <a:solidFill>
                <a:prstClr val="black">
                  <a:tint val="75000"/>
                </a:prstClr>
              </a:solidFill>
              <a:latin typeface="Book Antiqua"/>
            </a:endParaRPr>
          </a:p>
        </p:txBody>
      </p:sp>
      <p:pic>
        <p:nvPicPr>
          <p:cNvPr id="7" name="Picture 6" descr="A close up of a map&#10;&#10;Description automatically generated">
            <a:extLst>
              <a:ext uri="{FF2B5EF4-FFF2-40B4-BE49-F238E27FC236}">
                <a16:creationId xmlns:a16="http://schemas.microsoft.com/office/drawing/2014/main" id="{F3FE5E54-66BA-4004-A3AB-9A7D950F91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502" r="50000"/>
          <a:stretch/>
        </p:blipFill>
        <p:spPr>
          <a:xfrm>
            <a:off x="2133600" y="1447800"/>
            <a:ext cx="7543800" cy="4401136"/>
          </a:xfrm>
          <a:prstGeom prst="rect">
            <a:avLst/>
          </a:prstGeom>
        </p:spPr>
      </p:pic>
      <p:sp>
        <p:nvSpPr>
          <p:cNvPr id="5" name="TextBox 4">
            <a:extLst>
              <a:ext uri="{FF2B5EF4-FFF2-40B4-BE49-F238E27FC236}">
                <a16:creationId xmlns:a16="http://schemas.microsoft.com/office/drawing/2014/main" id="{9B479709-7995-41B2-8C2F-848B82BFAE45}"/>
              </a:ext>
            </a:extLst>
          </p:cNvPr>
          <p:cNvSpPr txBox="1"/>
          <p:nvPr/>
        </p:nvSpPr>
        <p:spPr>
          <a:xfrm>
            <a:off x="9372600" y="6324600"/>
            <a:ext cx="2287806" cy="369332"/>
          </a:xfrm>
          <a:prstGeom prst="rect">
            <a:avLst/>
          </a:prstGeom>
          <a:noFill/>
        </p:spPr>
        <p:txBody>
          <a:bodyPr wrap="none" rtlCol="0">
            <a:spAutoFit/>
          </a:bodyPr>
          <a:lstStyle/>
          <a:p>
            <a:r>
              <a:rPr lang="en-US" dirty="0"/>
              <a:t>Pino et al, JPR 2020</a:t>
            </a:r>
          </a:p>
        </p:txBody>
      </p:sp>
    </p:spTree>
    <p:extLst>
      <p:ext uri="{BB962C8B-B14F-4D97-AF65-F5344CB8AC3E}">
        <p14:creationId xmlns:p14="http://schemas.microsoft.com/office/powerpoint/2010/main" val="2029604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4F7B-C7FB-4F00-A6D2-8AAE973CA1A1}"/>
              </a:ext>
            </a:extLst>
          </p:cNvPr>
          <p:cNvSpPr>
            <a:spLocks noGrp="1"/>
          </p:cNvSpPr>
          <p:nvPr>
            <p:ph type="title"/>
          </p:nvPr>
        </p:nvSpPr>
        <p:spPr/>
        <p:txBody>
          <a:bodyPr/>
          <a:lstStyle/>
          <a:p>
            <a:r>
              <a:rPr lang="en-US" dirty="0"/>
              <a:t>Two other ways we can think of</a:t>
            </a:r>
          </a:p>
        </p:txBody>
      </p:sp>
      <p:sp>
        <p:nvSpPr>
          <p:cNvPr id="3" name="Content Placeholder 2">
            <a:extLst>
              <a:ext uri="{FF2B5EF4-FFF2-40B4-BE49-F238E27FC236}">
                <a16:creationId xmlns:a16="http://schemas.microsoft.com/office/drawing/2014/main" id="{0148FF80-979A-4F90-ACD9-ED6DFAD3F544}"/>
              </a:ext>
            </a:extLst>
          </p:cNvPr>
          <p:cNvSpPr>
            <a:spLocks noGrp="1"/>
          </p:cNvSpPr>
          <p:nvPr>
            <p:ph sz="quarter" idx="1"/>
          </p:nvPr>
        </p:nvSpPr>
        <p:spPr/>
        <p:txBody>
          <a:bodyPr>
            <a:normAutofit/>
          </a:bodyPr>
          <a:lstStyle/>
          <a:p>
            <a:r>
              <a:rPr lang="en-US" sz="4000" dirty="0"/>
              <a:t>Take two samples with extremes in the signal measured from a discovery experiment</a:t>
            </a:r>
          </a:p>
          <a:p>
            <a:pPr lvl="1"/>
            <a:r>
              <a:rPr lang="en-US" sz="3200" dirty="0"/>
              <a:t>Mix samples in different ratios and demonstrate that there is a linear response between the extremes</a:t>
            </a:r>
          </a:p>
          <a:p>
            <a:pPr lvl="1"/>
            <a:endParaRPr lang="en-US" sz="3200" dirty="0"/>
          </a:p>
          <a:p>
            <a:r>
              <a:rPr lang="en-US" sz="4000" dirty="0"/>
              <a:t>Method of standard addition</a:t>
            </a:r>
          </a:p>
        </p:txBody>
      </p:sp>
    </p:spTree>
    <p:extLst>
      <p:ext uri="{BB962C8B-B14F-4D97-AF65-F5344CB8AC3E}">
        <p14:creationId xmlns:p14="http://schemas.microsoft.com/office/powerpoint/2010/main" val="3575257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24000" y="2286000"/>
            <a:ext cx="8991600" cy="1676399"/>
          </a:xfrm>
        </p:spPr>
        <p:txBody>
          <a:bodyPr>
            <a:noAutofit/>
          </a:bodyPr>
          <a:lstStyle/>
          <a:p>
            <a:pPr algn="ctr" eaLnBrk="1" hangingPunct="1"/>
            <a:r>
              <a:rPr lang="en-US" sz="5400" dirty="0">
                <a:solidFill>
                  <a:schemeClr val="tx1"/>
                </a:solidFill>
              </a:rPr>
              <a:t>A key reminder: </a:t>
            </a:r>
            <a:r>
              <a:rPr lang="en-US" sz="5400" b="0" dirty="0">
                <a:solidFill>
                  <a:schemeClr val="tx1"/>
                </a:solidFill>
              </a:rPr>
              <a:t>We measure peptides and not proteins.</a:t>
            </a:r>
          </a:p>
        </p:txBody>
      </p:sp>
      <p:sp>
        <p:nvSpPr>
          <p:cNvPr id="20485" name="Slide Number Placeholder 5"/>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040009B-4F3B-4D74-B13F-308170230CF4}" type="slidenum">
              <a:rPr kumimoji="0" lang="en-US" sz="14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4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 name="TextBox 1">
            <a:extLst>
              <a:ext uri="{FF2B5EF4-FFF2-40B4-BE49-F238E27FC236}">
                <a16:creationId xmlns:a16="http://schemas.microsoft.com/office/drawing/2014/main" id="{1FE490BD-731B-47AB-B01F-4727BC055D22}"/>
              </a:ext>
            </a:extLst>
          </p:cNvPr>
          <p:cNvSpPr txBox="1"/>
          <p:nvPr/>
        </p:nvSpPr>
        <p:spPr>
          <a:xfrm>
            <a:off x="8839200"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31238519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grpSp>
        <p:nvGrpSpPr>
          <p:cNvPr id="4" name="Group 3">
            <a:extLst>
              <a:ext uri="{FF2B5EF4-FFF2-40B4-BE49-F238E27FC236}">
                <a16:creationId xmlns:a16="http://schemas.microsoft.com/office/drawing/2014/main" id="{4C3516C1-7CC7-44D3-8377-E385B7E5B6AD}"/>
              </a:ext>
            </a:extLst>
          </p:cNvPr>
          <p:cNvGrpSpPr/>
          <p:nvPr/>
        </p:nvGrpSpPr>
        <p:grpSpPr>
          <a:xfrm>
            <a:off x="396949" y="990600"/>
            <a:ext cx="2062716" cy="5600631"/>
            <a:chOff x="1389321" y="990600"/>
            <a:chExt cx="2062716" cy="5600631"/>
          </a:xfrm>
        </p:grpSpPr>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453"/>
            <a:stretch/>
          </p:blipFill>
          <p:spPr bwMode="auto">
            <a:xfrm>
              <a:off x="1389321" y="990600"/>
              <a:ext cx="1935126" cy="56006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AE79113-1F10-4F02-9C3E-B4E2CB0C2322}"/>
                </a:ext>
              </a:extLst>
            </p:cNvPr>
            <p:cNvSpPr/>
            <p:nvPr/>
          </p:nvSpPr>
          <p:spPr>
            <a:xfrm>
              <a:off x="3083442" y="3429000"/>
              <a:ext cx="368595" cy="9161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6" name="TextBox 5">
            <a:extLst>
              <a:ext uri="{FF2B5EF4-FFF2-40B4-BE49-F238E27FC236}">
                <a16:creationId xmlns:a16="http://schemas.microsoft.com/office/drawing/2014/main" id="{3332B2BC-C32D-4EAB-8D0A-6C2B97B1BCAB}"/>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757435268"/>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754" name="Group 2"/>
          <p:cNvGrpSpPr>
            <a:grpSpLocks/>
          </p:cNvGrpSpPr>
          <p:nvPr/>
        </p:nvGrpSpPr>
        <p:grpSpPr bwMode="auto">
          <a:xfrm>
            <a:off x="6208713" y="1155700"/>
            <a:ext cx="3916362" cy="4332288"/>
            <a:chOff x="624" y="967"/>
            <a:chExt cx="2467" cy="2729"/>
          </a:xfrm>
        </p:grpSpPr>
        <p:sp>
          <p:nvSpPr>
            <p:cNvPr id="202755" name="Oval 3"/>
            <p:cNvSpPr>
              <a:spLocks noChangeArrowheads="1"/>
            </p:cNvSpPr>
            <p:nvPr/>
          </p:nvSpPr>
          <p:spPr bwMode="auto">
            <a:xfrm>
              <a:off x="624" y="2544"/>
              <a:ext cx="1200" cy="1152"/>
            </a:xfrm>
            <a:prstGeom prst="ellipse">
              <a:avLst/>
            </a:prstGeom>
            <a:gradFill rotWithShape="1">
              <a:gsLst>
                <a:gs pos="0">
                  <a:srgbClr val="FF6600"/>
                </a:gs>
                <a:gs pos="100000">
                  <a:srgbClr val="FF6600">
                    <a:gamma/>
                    <a:shade val="78824"/>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56" name="Text Box 4"/>
            <p:cNvSpPr txBox="1">
              <a:spLocks noChangeArrowheads="1"/>
            </p:cNvSpPr>
            <p:nvPr/>
          </p:nvSpPr>
          <p:spPr bwMode="auto">
            <a:xfrm rot="1476510">
              <a:off x="1200" y="2112"/>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0000"/>
                  </a:solidFill>
                </a:rPr>
                <a:t>Y</a:t>
              </a:r>
            </a:p>
          </p:txBody>
        </p:sp>
        <p:sp>
          <p:nvSpPr>
            <p:cNvPr id="202757" name="Oval 5"/>
            <p:cNvSpPr>
              <a:spLocks noChangeArrowheads="1"/>
            </p:cNvSpPr>
            <p:nvPr/>
          </p:nvSpPr>
          <p:spPr bwMode="auto">
            <a:xfrm>
              <a:off x="1536" y="1920"/>
              <a:ext cx="735" cy="519"/>
            </a:xfrm>
            <a:prstGeom prst="ellipse">
              <a:avLst/>
            </a:prstGeom>
            <a:gradFill rotWithShape="1">
              <a:gsLst>
                <a:gs pos="0">
                  <a:srgbClr val="99CC00"/>
                </a:gs>
                <a:gs pos="100000">
                  <a:srgbClr val="99CC00">
                    <a:gamma/>
                    <a:shade val="75686"/>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nvGrpSpPr>
            <p:cNvPr id="202758" name="Group 6"/>
            <p:cNvGrpSpPr>
              <a:grpSpLocks/>
            </p:cNvGrpSpPr>
            <p:nvPr/>
          </p:nvGrpSpPr>
          <p:grpSpPr bwMode="auto">
            <a:xfrm>
              <a:off x="1342" y="967"/>
              <a:ext cx="436" cy="712"/>
              <a:chOff x="3199" y="2378"/>
              <a:chExt cx="436" cy="712"/>
            </a:xfrm>
          </p:grpSpPr>
          <p:sp>
            <p:nvSpPr>
              <p:cNvPr id="202759" name="Text Box 7"/>
              <p:cNvSpPr txBox="1">
                <a:spLocks noChangeArrowheads="1"/>
              </p:cNvSpPr>
              <p:nvPr/>
            </p:nvSpPr>
            <p:spPr bwMode="auto">
              <a:xfrm rot="11785629">
                <a:off x="3199" y="245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dirty="0">
                    <a:solidFill>
                      <a:srgbClr val="FF0000"/>
                    </a:solidFill>
                  </a:rPr>
                  <a:t>Y</a:t>
                </a:r>
              </a:p>
            </p:txBody>
          </p:sp>
          <p:sp>
            <p:nvSpPr>
              <p:cNvPr id="202760" name="Oval 8"/>
              <p:cNvSpPr>
                <a:spLocks noChangeArrowheads="1"/>
              </p:cNvSpPr>
              <p:nvPr/>
            </p:nvSpPr>
            <p:spPr bwMode="auto">
              <a:xfrm>
                <a:off x="3283" y="2378"/>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1" name="Group 9"/>
            <p:cNvGrpSpPr>
              <a:grpSpLocks/>
            </p:cNvGrpSpPr>
            <p:nvPr/>
          </p:nvGrpSpPr>
          <p:grpSpPr bwMode="auto">
            <a:xfrm rot="2739972">
              <a:off x="2508" y="1952"/>
              <a:ext cx="436" cy="730"/>
              <a:chOff x="3468" y="1469"/>
              <a:chExt cx="436" cy="730"/>
            </a:xfrm>
          </p:grpSpPr>
          <p:sp>
            <p:nvSpPr>
              <p:cNvPr id="202762" name="Text Box 10"/>
              <p:cNvSpPr txBox="1">
                <a:spLocks noChangeArrowheads="1"/>
              </p:cNvSpPr>
              <p:nvPr/>
            </p:nvSpPr>
            <p:spPr bwMode="auto">
              <a:xfrm rot="11785629">
                <a:off x="3468" y="1565"/>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dirty="0">
                    <a:solidFill>
                      <a:srgbClr val="333399"/>
                    </a:solidFill>
                  </a:rPr>
                  <a:t>Y</a:t>
                </a:r>
              </a:p>
            </p:txBody>
          </p:sp>
          <p:sp>
            <p:nvSpPr>
              <p:cNvPr id="202763" name="Oval 11"/>
              <p:cNvSpPr>
                <a:spLocks noChangeArrowheads="1"/>
              </p:cNvSpPr>
              <p:nvPr/>
            </p:nvSpPr>
            <p:spPr bwMode="auto">
              <a:xfrm>
                <a:off x="3564" y="1469"/>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4" name="Group 12"/>
            <p:cNvGrpSpPr>
              <a:grpSpLocks/>
            </p:cNvGrpSpPr>
            <p:nvPr/>
          </p:nvGrpSpPr>
          <p:grpSpPr bwMode="auto">
            <a:xfrm rot="3154993">
              <a:off x="1986" y="1424"/>
              <a:ext cx="436" cy="730"/>
              <a:chOff x="4272" y="2880"/>
              <a:chExt cx="436" cy="730"/>
            </a:xfrm>
          </p:grpSpPr>
          <p:sp>
            <p:nvSpPr>
              <p:cNvPr id="202765" name="Text Box 13"/>
              <p:cNvSpPr txBox="1">
                <a:spLocks noChangeArrowheads="1"/>
              </p:cNvSpPr>
              <p:nvPr/>
            </p:nvSpPr>
            <p:spPr bwMode="auto">
              <a:xfrm rot="11785629">
                <a:off x="4272" y="297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9999"/>
                    </a:solidFill>
                  </a:rPr>
                  <a:t>Y</a:t>
                </a:r>
              </a:p>
            </p:txBody>
          </p:sp>
          <p:sp>
            <p:nvSpPr>
              <p:cNvPr id="202766" name="Oval 14"/>
              <p:cNvSpPr>
                <a:spLocks noChangeArrowheads="1"/>
              </p:cNvSpPr>
              <p:nvPr/>
            </p:nvSpPr>
            <p:spPr bwMode="auto">
              <a:xfrm>
                <a:off x="4368" y="2880"/>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sp>
          <p:nvSpPr>
            <p:cNvPr id="202767" name="Oval 15"/>
            <p:cNvSpPr>
              <a:spLocks noChangeArrowheads="1"/>
            </p:cNvSpPr>
            <p:nvPr/>
          </p:nvSpPr>
          <p:spPr bwMode="auto">
            <a:xfrm>
              <a:off x="1426" y="1541"/>
              <a:ext cx="461" cy="466"/>
            </a:xfrm>
            <a:prstGeom prst="ellipse">
              <a:avLst/>
            </a:prstGeom>
            <a:gradFill rotWithShape="1">
              <a:gsLst>
                <a:gs pos="0">
                  <a:schemeClr val="accent2"/>
                </a:gs>
                <a:gs pos="100000">
                  <a:srgbClr val="EDFF43"/>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68" name="Oval 16"/>
            <p:cNvSpPr>
              <a:spLocks noChangeArrowheads="1"/>
            </p:cNvSpPr>
            <p:nvPr/>
          </p:nvSpPr>
          <p:spPr bwMode="auto">
            <a:xfrm>
              <a:off x="2127" y="2199"/>
              <a:ext cx="413" cy="355"/>
            </a:xfrm>
            <a:prstGeom prst="ellipse">
              <a:avLst/>
            </a:prstGeom>
            <a:gradFill rotWithShape="1">
              <a:gsLst>
                <a:gs pos="0">
                  <a:schemeClr val="accent2"/>
                </a:gs>
                <a:gs pos="100000">
                  <a:schemeClr val="accent2">
                    <a:gamma/>
                    <a:shade val="63529"/>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9" name="Group 17"/>
          <p:cNvGrpSpPr>
            <a:grpSpLocks/>
          </p:cNvGrpSpPr>
          <p:nvPr/>
        </p:nvGrpSpPr>
        <p:grpSpPr bwMode="auto">
          <a:xfrm>
            <a:off x="2057400" y="1752600"/>
            <a:ext cx="2325688" cy="3678238"/>
            <a:chOff x="3744" y="659"/>
            <a:chExt cx="1465" cy="2317"/>
          </a:xfrm>
        </p:grpSpPr>
        <p:sp>
          <p:nvSpPr>
            <p:cNvPr id="202770" name="Oval 18"/>
            <p:cNvSpPr>
              <a:spLocks noChangeArrowheads="1"/>
            </p:cNvSpPr>
            <p:nvPr/>
          </p:nvSpPr>
          <p:spPr bwMode="auto">
            <a:xfrm>
              <a:off x="4176" y="1008"/>
              <a:ext cx="735" cy="519"/>
            </a:xfrm>
            <a:prstGeom prst="ellipse">
              <a:avLst/>
            </a:prstGeom>
            <a:gradFill rotWithShape="1">
              <a:gsLst>
                <a:gs pos="0">
                  <a:srgbClr val="99CC00"/>
                </a:gs>
                <a:gs pos="100000">
                  <a:srgbClr val="99CC00">
                    <a:gamma/>
                    <a:shade val="75686"/>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nvGrpSpPr>
            <p:cNvPr id="202771" name="Group 19"/>
            <p:cNvGrpSpPr>
              <a:grpSpLocks/>
            </p:cNvGrpSpPr>
            <p:nvPr/>
          </p:nvGrpSpPr>
          <p:grpSpPr bwMode="auto">
            <a:xfrm rot="3154993">
              <a:off x="4626" y="512"/>
              <a:ext cx="436" cy="730"/>
              <a:chOff x="4272" y="2880"/>
              <a:chExt cx="436" cy="730"/>
            </a:xfrm>
          </p:grpSpPr>
          <p:sp>
            <p:nvSpPr>
              <p:cNvPr id="202772" name="Text Box 20"/>
              <p:cNvSpPr txBox="1">
                <a:spLocks noChangeArrowheads="1"/>
              </p:cNvSpPr>
              <p:nvPr/>
            </p:nvSpPr>
            <p:spPr bwMode="auto">
              <a:xfrm rot="11785629">
                <a:off x="4272" y="297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9999"/>
                    </a:solidFill>
                  </a:rPr>
                  <a:t>Y</a:t>
                </a:r>
              </a:p>
            </p:txBody>
          </p:sp>
          <p:sp>
            <p:nvSpPr>
              <p:cNvPr id="202773" name="Oval 21"/>
              <p:cNvSpPr>
                <a:spLocks noChangeArrowheads="1"/>
              </p:cNvSpPr>
              <p:nvPr/>
            </p:nvSpPr>
            <p:spPr bwMode="auto">
              <a:xfrm>
                <a:off x="4368" y="2880"/>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sp>
          <p:nvSpPr>
            <p:cNvPr id="202774" name="Oval 22"/>
            <p:cNvSpPr>
              <a:spLocks noChangeArrowheads="1"/>
            </p:cNvSpPr>
            <p:nvPr/>
          </p:nvSpPr>
          <p:spPr bwMode="auto">
            <a:xfrm>
              <a:off x="3744" y="1824"/>
              <a:ext cx="1200" cy="1152"/>
            </a:xfrm>
            <a:prstGeom prst="ellipse">
              <a:avLst/>
            </a:prstGeom>
            <a:gradFill rotWithShape="1">
              <a:gsLst>
                <a:gs pos="0">
                  <a:srgbClr val="FF6600"/>
                </a:gs>
                <a:gs pos="100000">
                  <a:srgbClr val="FF6600">
                    <a:gamma/>
                    <a:shade val="78824"/>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75" name="Text Box 23"/>
            <p:cNvSpPr txBox="1">
              <a:spLocks noChangeArrowheads="1"/>
            </p:cNvSpPr>
            <p:nvPr/>
          </p:nvSpPr>
          <p:spPr bwMode="auto">
            <a:xfrm rot="1476510">
              <a:off x="4320" y="1392"/>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0000"/>
                  </a:solidFill>
                </a:rPr>
                <a:t>Y</a:t>
              </a:r>
            </a:p>
          </p:txBody>
        </p:sp>
      </p:grpSp>
      <p:sp>
        <p:nvSpPr>
          <p:cNvPr id="202776" name="Text Box 24"/>
          <p:cNvSpPr txBox="1">
            <a:spLocks noChangeArrowheads="1"/>
          </p:cNvSpPr>
          <p:nvPr/>
        </p:nvSpPr>
        <p:spPr bwMode="auto">
          <a:xfrm>
            <a:off x="2432050" y="347663"/>
            <a:ext cx="721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600">
                <a:solidFill>
                  <a:srgbClr val="003399"/>
                </a:solidFill>
              </a:rPr>
              <a:t>Can We Multiplex Immunoassays?</a:t>
            </a:r>
          </a:p>
        </p:txBody>
      </p:sp>
      <p:sp>
        <p:nvSpPr>
          <p:cNvPr id="202777" name="Text Box 25"/>
          <p:cNvSpPr txBox="1">
            <a:spLocks noChangeArrowheads="1"/>
          </p:cNvSpPr>
          <p:nvPr/>
        </p:nvSpPr>
        <p:spPr bwMode="auto">
          <a:xfrm>
            <a:off x="4572001" y="4267200"/>
            <a:ext cx="8985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4400" i="1">
                <a:solidFill>
                  <a:srgbClr val="000000"/>
                </a:solidFill>
              </a:rPr>
              <a:t>vs.</a:t>
            </a:r>
          </a:p>
        </p:txBody>
      </p:sp>
    </p:spTree>
    <p:extLst>
      <p:ext uri="{BB962C8B-B14F-4D97-AF65-F5344CB8AC3E}">
        <p14:creationId xmlns:p14="http://schemas.microsoft.com/office/powerpoint/2010/main" val="844745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281"/>
          <a:stretch/>
        </p:blipFill>
        <p:spPr bwMode="auto">
          <a:xfrm>
            <a:off x="389860" y="990600"/>
            <a:ext cx="6081824" cy="5600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0F2EDD-E2D2-4373-A204-C70831DD59F5}"/>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221106912"/>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51" y="976424"/>
            <a:ext cx="8980967" cy="56006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2D6EC0F-9034-48E3-8F1A-488B9672D81C}"/>
              </a:ext>
            </a:extLst>
          </p:cNvPr>
          <p:cNvPicPr>
            <a:picLocks noChangeAspect="1"/>
          </p:cNvPicPr>
          <p:nvPr/>
        </p:nvPicPr>
        <p:blipFill>
          <a:blip r:embed="rId4"/>
          <a:stretch>
            <a:fillRect/>
          </a:stretch>
        </p:blipFill>
        <p:spPr>
          <a:xfrm>
            <a:off x="9622392" y="2941674"/>
            <a:ext cx="2340419" cy="1995786"/>
          </a:xfrm>
          <a:prstGeom prst="rect">
            <a:avLst/>
          </a:prstGeom>
        </p:spPr>
      </p:pic>
      <p:sp>
        <p:nvSpPr>
          <p:cNvPr id="5" name="TextBox 4">
            <a:extLst>
              <a:ext uri="{FF2B5EF4-FFF2-40B4-BE49-F238E27FC236}">
                <a16:creationId xmlns:a16="http://schemas.microsoft.com/office/drawing/2014/main" id="{1ED14FAA-4606-42D9-8A1B-AB4B6E803EC3}"/>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120242893"/>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1BF7C6-ACF3-426C-98A9-DD361B3A3822}"/>
              </a:ext>
            </a:extLst>
          </p:cNvPr>
          <p:cNvSpPr txBox="1"/>
          <p:nvPr/>
        </p:nvSpPr>
        <p:spPr>
          <a:xfrm>
            <a:off x="1052304" y="5547545"/>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3" name="TextBox 2"/>
          <p:cNvSpPr txBox="1"/>
          <p:nvPr/>
        </p:nvSpPr>
        <p:spPr>
          <a:xfrm>
            <a:off x="877519" y="1307369"/>
            <a:ext cx="82487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GAPDH (glyceraldehyde-3-phosphate dehydrogenase) in cerebrospinal fluid</a:t>
            </a:r>
          </a:p>
        </p:txBody>
      </p:sp>
      <p:sp>
        <p:nvSpPr>
          <p:cNvPr id="10" name="TextBox 9">
            <a:extLst>
              <a:ext uri="{FF2B5EF4-FFF2-40B4-BE49-F238E27FC236}">
                <a16:creationId xmlns:a16="http://schemas.microsoft.com/office/drawing/2014/main" id="{8161E336-2936-4F33-94CE-25D9D3951C96}"/>
              </a:ext>
            </a:extLst>
          </p:cNvPr>
          <p:cNvSpPr txBox="1"/>
          <p:nvPr/>
        </p:nvSpPr>
        <p:spPr>
          <a:xfrm>
            <a:off x="420674" y="367146"/>
            <a:ext cx="109353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Peptide level quant can reflect protein level differences  </a:t>
            </a:r>
          </a:p>
        </p:txBody>
      </p:sp>
      <p:pic>
        <p:nvPicPr>
          <p:cNvPr id="7" name="Picture 6" descr="A picture containing sitting, room, table, red&#10;&#10;Description automatically generated">
            <a:extLst>
              <a:ext uri="{FF2B5EF4-FFF2-40B4-BE49-F238E27FC236}">
                <a16:creationId xmlns:a16="http://schemas.microsoft.com/office/drawing/2014/main" id="{9526445F-5099-40B9-B17C-AA9EA9A964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88" y="1682092"/>
            <a:ext cx="4090380" cy="3596103"/>
          </a:xfrm>
          <a:prstGeom prst="rect">
            <a:avLst/>
          </a:prstGeom>
        </p:spPr>
      </p:pic>
    </p:spTree>
    <p:extLst>
      <p:ext uri="{BB962C8B-B14F-4D97-AF65-F5344CB8AC3E}">
        <p14:creationId xmlns:p14="http://schemas.microsoft.com/office/powerpoint/2010/main" val="3540523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sitting, room, table, red&#10;&#10;Description automatically generated">
            <a:extLst>
              <a:ext uri="{FF2B5EF4-FFF2-40B4-BE49-F238E27FC236}">
                <a16:creationId xmlns:a16="http://schemas.microsoft.com/office/drawing/2014/main" id="{23FEC0ED-AC5B-45E0-B323-9D370EECE7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88" y="1682092"/>
            <a:ext cx="4090380" cy="3596103"/>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216EE6BE-F9C9-4E30-9EFC-1EC4F0E81E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9152" y="1707419"/>
            <a:ext cx="6844560" cy="3719870"/>
          </a:xfrm>
          <a:prstGeom prst="rect">
            <a:avLst/>
          </a:prstGeom>
        </p:spPr>
      </p:pic>
      <p:sp>
        <p:nvSpPr>
          <p:cNvPr id="10" name="TextBox 9">
            <a:extLst>
              <a:ext uri="{FF2B5EF4-FFF2-40B4-BE49-F238E27FC236}">
                <a16:creationId xmlns:a16="http://schemas.microsoft.com/office/drawing/2014/main" id="{371BF7C6-ACF3-426C-98A9-DD361B3A3822}"/>
              </a:ext>
            </a:extLst>
          </p:cNvPr>
          <p:cNvSpPr txBox="1"/>
          <p:nvPr/>
        </p:nvSpPr>
        <p:spPr>
          <a:xfrm>
            <a:off x="6467974" y="5571585"/>
            <a:ext cx="3185744"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Peptide-level quantification</a:t>
            </a:r>
          </a:p>
        </p:txBody>
      </p:sp>
      <p:sp>
        <p:nvSpPr>
          <p:cNvPr id="9" name="TextBox 8">
            <a:extLst>
              <a:ext uri="{FF2B5EF4-FFF2-40B4-BE49-F238E27FC236}">
                <a16:creationId xmlns:a16="http://schemas.microsoft.com/office/drawing/2014/main" id="{371BF7C6-ACF3-426C-98A9-DD361B3A3822}"/>
              </a:ext>
            </a:extLst>
          </p:cNvPr>
          <p:cNvSpPr txBox="1"/>
          <p:nvPr/>
        </p:nvSpPr>
        <p:spPr>
          <a:xfrm>
            <a:off x="1052304" y="5547545"/>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3" name="TextBox 2"/>
          <p:cNvSpPr txBox="1"/>
          <p:nvPr/>
        </p:nvSpPr>
        <p:spPr>
          <a:xfrm>
            <a:off x="877519" y="1307369"/>
            <a:ext cx="82487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GAPDH (glyceraldehyde-3-phosphate dehydrogenase) in cerebrospinal fluid</a:t>
            </a:r>
          </a:p>
        </p:txBody>
      </p:sp>
      <p:sp>
        <p:nvSpPr>
          <p:cNvPr id="13" name="TextBox 12">
            <a:extLst>
              <a:ext uri="{FF2B5EF4-FFF2-40B4-BE49-F238E27FC236}">
                <a16:creationId xmlns:a16="http://schemas.microsoft.com/office/drawing/2014/main" id="{4257FC5C-E59F-4EED-AB49-F42636006F49}"/>
              </a:ext>
            </a:extLst>
          </p:cNvPr>
          <p:cNvSpPr txBox="1"/>
          <p:nvPr/>
        </p:nvSpPr>
        <p:spPr>
          <a:xfrm>
            <a:off x="420674" y="367146"/>
            <a:ext cx="109353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Peptide level quant can reflect protein level differences  </a:t>
            </a:r>
          </a:p>
        </p:txBody>
      </p:sp>
    </p:spTree>
    <p:extLst>
      <p:ext uri="{BB962C8B-B14F-4D97-AF65-F5344CB8AC3E}">
        <p14:creationId xmlns:p14="http://schemas.microsoft.com/office/powerpoint/2010/main" val="25714108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77519" y="1307369"/>
            <a:ext cx="53161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SCG2 (secretogranin-2) in cerebrospinal fluid</a:t>
            </a:r>
          </a:p>
        </p:txBody>
      </p:sp>
      <p:sp>
        <p:nvSpPr>
          <p:cNvPr id="18" name="TextBox 17">
            <a:extLst>
              <a:ext uri="{FF2B5EF4-FFF2-40B4-BE49-F238E27FC236}">
                <a16:creationId xmlns:a16="http://schemas.microsoft.com/office/drawing/2014/main" id="{371BF7C6-ACF3-426C-98A9-DD361B3A3822}"/>
              </a:ext>
            </a:extLst>
          </p:cNvPr>
          <p:cNvSpPr txBox="1"/>
          <p:nvPr/>
        </p:nvSpPr>
        <p:spPr>
          <a:xfrm>
            <a:off x="6488998" y="5565489"/>
            <a:ext cx="3185744"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Peptide-level quantification</a:t>
            </a:r>
          </a:p>
        </p:txBody>
      </p:sp>
      <p:sp>
        <p:nvSpPr>
          <p:cNvPr id="19" name="TextBox 18">
            <a:extLst>
              <a:ext uri="{FF2B5EF4-FFF2-40B4-BE49-F238E27FC236}">
                <a16:creationId xmlns:a16="http://schemas.microsoft.com/office/drawing/2014/main" id="{371BF7C6-ACF3-426C-98A9-DD361B3A3822}"/>
              </a:ext>
            </a:extLst>
          </p:cNvPr>
          <p:cNvSpPr txBox="1"/>
          <p:nvPr/>
        </p:nvSpPr>
        <p:spPr>
          <a:xfrm>
            <a:off x="1166604" y="5550631"/>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11" name="TextBox 10">
            <a:extLst>
              <a:ext uri="{FF2B5EF4-FFF2-40B4-BE49-F238E27FC236}">
                <a16:creationId xmlns:a16="http://schemas.microsoft.com/office/drawing/2014/main" id="{2D1271C2-AFD4-4109-BAA5-686FBD92AC67}"/>
              </a:ext>
            </a:extLst>
          </p:cNvPr>
          <p:cNvSpPr txBox="1"/>
          <p:nvPr/>
        </p:nvSpPr>
        <p:spPr>
          <a:xfrm>
            <a:off x="420674" y="367146"/>
            <a:ext cx="1136836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Summing to protein-level can mask interesting differences</a:t>
            </a:r>
          </a:p>
        </p:txBody>
      </p:sp>
      <p:pic>
        <p:nvPicPr>
          <p:cNvPr id="10" name="Picture 9">
            <a:extLst>
              <a:ext uri="{FF2B5EF4-FFF2-40B4-BE49-F238E27FC236}">
                <a16:creationId xmlns:a16="http://schemas.microsoft.com/office/drawing/2014/main" id="{7A984316-8272-4722-860A-41A9C47392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5565" y="1676702"/>
            <a:ext cx="7023103" cy="3717672"/>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3E3480D5-1A19-422C-AC84-CE948806A6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585" y="1676701"/>
            <a:ext cx="4074390" cy="3624182"/>
          </a:xfrm>
          <a:prstGeom prst="rect">
            <a:avLst/>
          </a:prstGeom>
        </p:spPr>
      </p:pic>
    </p:spTree>
    <p:extLst>
      <p:ext uri="{BB962C8B-B14F-4D97-AF65-F5344CB8AC3E}">
        <p14:creationId xmlns:p14="http://schemas.microsoft.com/office/powerpoint/2010/main" val="2055109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p:cNvSpPr txBox="1">
            <a:spLocks noChangeArrowheads="1"/>
          </p:cNvSpPr>
          <p:nvPr/>
        </p:nvSpPr>
        <p:spPr bwMode="auto">
          <a:xfrm>
            <a:off x="4863306" y="1219200"/>
            <a:ext cx="2422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682625" algn="l"/>
              </a:tabLst>
              <a:defRPr>
                <a:solidFill>
                  <a:schemeClr val="tx1"/>
                </a:solidFill>
                <a:latin typeface="Arial" charset="0"/>
                <a:cs typeface="Arial" charset="0"/>
              </a:defRPr>
            </a:lvl1pPr>
            <a:lvl2pPr>
              <a:tabLst>
                <a:tab pos="682625" algn="l"/>
              </a:tabLst>
              <a:defRPr>
                <a:solidFill>
                  <a:schemeClr val="tx1"/>
                </a:solidFill>
                <a:latin typeface="Arial" charset="0"/>
                <a:cs typeface="Arial" charset="0"/>
              </a:defRPr>
            </a:lvl2pPr>
            <a:lvl3pPr>
              <a:tabLst>
                <a:tab pos="682625" algn="l"/>
              </a:tabLst>
              <a:defRPr>
                <a:solidFill>
                  <a:schemeClr val="tx1"/>
                </a:solidFill>
                <a:latin typeface="Arial" charset="0"/>
                <a:cs typeface="Arial" charset="0"/>
              </a:defRPr>
            </a:lvl3pPr>
            <a:lvl4pPr>
              <a:tabLst>
                <a:tab pos="682625" algn="l"/>
              </a:tabLst>
              <a:defRPr>
                <a:solidFill>
                  <a:schemeClr val="tx1"/>
                </a:solidFill>
                <a:latin typeface="Arial" charset="0"/>
                <a:cs typeface="Arial" charset="0"/>
              </a:defRPr>
            </a:lvl4pPr>
            <a:lvl5pPr>
              <a:tabLst>
                <a:tab pos="682625" algn="l"/>
              </a:tabLst>
              <a:defRPr>
                <a:solidFill>
                  <a:schemeClr val="tx1"/>
                </a:solidFill>
                <a:latin typeface="Arial" charset="0"/>
                <a:cs typeface="Arial" charset="0"/>
              </a:defRPr>
            </a:lvl5pPr>
            <a:lvl6pPr fontAlgn="base">
              <a:spcBef>
                <a:spcPct val="0"/>
              </a:spcBef>
              <a:spcAft>
                <a:spcPct val="0"/>
              </a:spcAft>
              <a:tabLst>
                <a:tab pos="682625" algn="l"/>
              </a:tabLst>
              <a:defRPr>
                <a:solidFill>
                  <a:schemeClr val="tx1"/>
                </a:solidFill>
                <a:latin typeface="Arial" charset="0"/>
                <a:cs typeface="Arial" charset="0"/>
              </a:defRPr>
            </a:lvl6pPr>
            <a:lvl7pPr fontAlgn="base">
              <a:spcBef>
                <a:spcPct val="0"/>
              </a:spcBef>
              <a:spcAft>
                <a:spcPct val="0"/>
              </a:spcAft>
              <a:tabLst>
                <a:tab pos="682625" algn="l"/>
              </a:tabLst>
              <a:defRPr>
                <a:solidFill>
                  <a:schemeClr val="tx1"/>
                </a:solidFill>
                <a:latin typeface="Arial" charset="0"/>
                <a:cs typeface="Arial" charset="0"/>
              </a:defRPr>
            </a:lvl7pPr>
            <a:lvl8pPr fontAlgn="base">
              <a:spcBef>
                <a:spcPct val="0"/>
              </a:spcBef>
              <a:spcAft>
                <a:spcPct val="0"/>
              </a:spcAft>
              <a:tabLst>
                <a:tab pos="682625" algn="l"/>
              </a:tabLst>
              <a:defRPr>
                <a:solidFill>
                  <a:schemeClr val="tx1"/>
                </a:solidFill>
                <a:latin typeface="Arial" charset="0"/>
                <a:cs typeface="Arial" charset="0"/>
              </a:defRPr>
            </a:lvl8pPr>
            <a:lvl9pPr fontAlgn="base">
              <a:spcBef>
                <a:spcPct val="0"/>
              </a:spcBef>
              <a:spcAft>
                <a:spcPct val="0"/>
              </a:spcAft>
              <a:tabLst>
                <a:tab pos="682625" algn="l"/>
              </a:tabLst>
              <a:defRPr>
                <a:solidFill>
                  <a:schemeClr val="tx1"/>
                </a:solidFill>
                <a:latin typeface="Arial" charset="0"/>
                <a:cs typeface="Arial" charset="0"/>
              </a:defRPr>
            </a:lvl9pPr>
          </a:lstStyle>
          <a:p>
            <a:pPr algn="ctr">
              <a:defRPr/>
            </a:pPr>
            <a:r>
              <a:rPr lang="en-US" sz="3200" b="1" dirty="0">
                <a:solidFill>
                  <a:srgbClr val="000000"/>
                </a:solidFill>
              </a:rPr>
              <a:t>Not easily.</a:t>
            </a:r>
            <a:endParaRPr lang="en-US" sz="3200" dirty="0">
              <a:solidFill>
                <a:srgbClr val="000000"/>
              </a:solidFill>
            </a:endParaRPr>
          </a:p>
        </p:txBody>
      </p:sp>
      <p:sp>
        <p:nvSpPr>
          <p:cNvPr id="203779" name="Text Box 3"/>
          <p:cNvSpPr txBox="1">
            <a:spLocks noChangeArrowheads="1"/>
          </p:cNvSpPr>
          <p:nvPr/>
        </p:nvSpPr>
        <p:spPr bwMode="auto">
          <a:xfrm>
            <a:off x="2163292" y="231271"/>
            <a:ext cx="807496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000" dirty="0">
                <a:solidFill>
                  <a:srgbClr val="003399"/>
                </a:solidFill>
              </a:rPr>
              <a:t>Can We Multiplex Immunoassays?</a:t>
            </a:r>
          </a:p>
        </p:txBody>
      </p:sp>
      <p:pic>
        <p:nvPicPr>
          <p:cNvPr id="203780" name="Picture 4" descr="Luminex"/>
          <p:cNvPicPr>
            <a:picLocks noChangeAspect="1" noChangeArrowheads="1"/>
          </p:cNvPicPr>
          <p:nvPr/>
        </p:nvPicPr>
        <p:blipFill>
          <a:blip r:embed="rId2" cstate="print">
            <a:extLst>
              <a:ext uri="{28A0092B-C50C-407E-A947-70E740481C1C}">
                <a14:useLocalDpi xmlns:a14="http://schemas.microsoft.com/office/drawing/2010/main" val="0"/>
              </a:ext>
            </a:extLst>
          </a:blip>
          <a:srcRect r="51370"/>
          <a:stretch>
            <a:fillRect/>
          </a:stretch>
        </p:blipFill>
        <p:spPr bwMode="auto">
          <a:xfrm>
            <a:off x="3733800" y="2351089"/>
            <a:ext cx="4681538"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5280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p:cNvSpPr txBox="1">
            <a:spLocks noChangeArrowheads="1"/>
          </p:cNvSpPr>
          <p:nvPr/>
        </p:nvSpPr>
        <p:spPr bwMode="auto">
          <a:xfrm>
            <a:off x="4506369" y="347663"/>
            <a:ext cx="309353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400" dirty="0">
                <a:solidFill>
                  <a:srgbClr val="003399"/>
                </a:solidFill>
              </a:rPr>
              <a:t>Hook Effect</a:t>
            </a:r>
          </a:p>
        </p:txBody>
      </p:sp>
      <p:sp>
        <p:nvSpPr>
          <p:cNvPr id="205827" name="Text Box 3"/>
          <p:cNvSpPr txBox="1">
            <a:spLocks noChangeArrowheads="1"/>
          </p:cNvSpPr>
          <p:nvPr/>
        </p:nvSpPr>
        <p:spPr bwMode="auto">
          <a:xfrm>
            <a:off x="2590800" y="13716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400">
                <a:solidFill>
                  <a:srgbClr val="000000"/>
                </a:solidFill>
              </a:rPr>
              <a:t>Too much tumor antigen can lead to negative result</a:t>
            </a:r>
          </a:p>
        </p:txBody>
      </p:sp>
      <p:pic>
        <p:nvPicPr>
          <p:cNvPr id="205828" name="Picture 4" descr="Figure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2270125"/>
            <a:ext cx="5029200" cy="423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826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p:cNvSpPr txBox="1">
            <a:spLocks noChangeArrowheads="1"/>
          </p:cNvSpPr>
          <p:nvPr/>
        </p:nvSpPr>
        <p:spPr bwMode="auto">
          <a:xfrm>
            <a:off x="3354388" y="347663"/>
            <a:ext cx="541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600">
                <a:solidFill>
                  <a:srgbClr val="003399"/>
                </a:solidFill>
              </a:rPr>
              <a:t>Autoantibody Interference</a:t>
            </a:r>
          </a:p>
        </p:txBody>
      </p:sp>
      <p:sp>
        <p:nvSpPr>
          <p:cNvPr id="207875" name="Text Box 3"/>
          <p:cNvSpPr txBox="1">
            <a:spLocks noChangeArrowheads="1"/>
          </p:cNvSpPr>
          <p:nvPr/>
        </p:nvSpPr>
        <p:spPr bwMode="auto">
          <a:xfrm>
            <a:off x="2438400" y="1600201"/>
            <a:ext cx="762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2400">
                <a:solidFill>
                  <a:srgbClr val="000000"/>
                </a:solidFill>
              </a:rPr>
              <a:t>Autoantibodies can sequester antigen away from</a:t>
            </a:r>
            <a:br>
              <a:rPr lang="en-US" sz="2400">
                <a:solidFill>
                  <a:srgbClr val="000000"/>
                </a:solidFill>
              </a:rPr>
            </a:br>
            <a:r>
              <a:rPr lang="en-US" sz="2400">
                <a:solidFill>
                  <a:srgbClr val="000000"/>
                </a:solidFill>
              </a:rPr>
              <a:t>detectable complexes</a:t>
            </a:r>
          </a:p>
        </p:txBody>
      </p:sp>
      <p:pic>
        <p:nvPicPr>
          <p:cNvPr id="207876" name="Picture 4" descr="autoantibod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668589"/>
            <a:ext cx="6172200" cy="3171825"/>
          </a:xfrm>
          <a:prstGeom prst="rect">
            <a:avLst/>
          </a:prstGeom>
          <a:noFill/>
          <a:extLst>
            <a:ext uri="{909E8E84-426E-40DD-AFC4-6F175D3DCCD1}">
              <a14:hiddenFill xmlns:a14="http://schemas.microsoft.com/office/drawing/2010/main">
                <a:solidFill>
                  <a:srgbClr val="FFFFFF"/>
                </a:solidFill>
              </a14:hiddenFill>
            </a:ext>
          </a:extLst>
        </p:spPr>
      </p:pic>
      <p:sp>
        <p:nvSpPr>
          <p:cNvPr id="207877" name="Text Box 5"/>
          <p:cNvSpPr txBox="1">
            <a:spLocks noChangeArrowheads="1"/>
          </p:cNvSpPr>
          <p:nvPr/>
        </p:nvSpPr>
        <p:spPr bwMode="auto">
          <a:xfrm>
            <a:off x="2743200" y="60198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400">
                <a:solidFill>
                  <a:srgbClr val="000000"/>
                </a:solidFill>
              </a:rPr>
              <a:t>Falsely negative results with sandwich assays</a:t>
            </a:r>
          </a:p>
        </p:txBody>
      </p:sp>
    </p:spTree>
    <p:extLst>
      <p:ext uri="{BB962C8B-B14F-4D97-AF65-F5344CB8AC3E}">
        <p14:creationId xmlns:p14="http://schemas.microsoft.com/office/powerpoint/2010/main" val="1786501038"/>
      </p:ext>
    </p:extLst>
  </p:cSld>
  <p:clrMapOvr>
    <a:masterClrMapping/>
  </p:clrMapOvr>
</p:sld>
</file>

<file path=ppt/theme/theme1.xml><?xml version="1.0" encoding="utf-8"?>
<a:theme xmlns:a="http://schemas.openxmlformats.org/drawingml/2006/main" name="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0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2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1_MJ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pt6C5A.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4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7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3_MJM">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3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CCW-new-UW-interview">
  <a:themeElements>
    <a:clrScheme name="CCW-new-UW-interview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CW-new-UW-interview">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CCW-new-UW-interview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CW-new-UW-interview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CW-new-UW-interview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CW-new-UW-interview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2_MJM">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2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6023</TotalTime>
  <Words>1939</Words>
  <Application>Microsoft Office PowerPoint</Application>
  <PresentationFormat>Widescreen</PresentationFormat>
  <Paragraphs>437</Paragraphs>
  <Slides>64</Slides>
  <Notes>16</Notes>
  <HiddenSlides>0</HiddenSlides>
  <MMClips>1</MMClips>
  <ScaleCrop>false</ScaleCrop>
  <HeadingPairs>
    <vt:vector size="8" baseType="variant">
      <vt:variant>
        <vt:lpstr>Fonts Used</vt:lpstr>
      </vt:variant>
      <vt:variant>
        <vt:i4>12</vt:i4>
      </vt:variant>
      <vt:variant>
        <vt:lpstr>Theme</vt:lpstr>
      </vt:variant>
      <vt:variant>
        <vt:i4>19</vt:i4>
      </vt:variant>
      <vt:variant>
        <vt:lpstr>Embedded OLE Servers</vt:lpstr>
      </vt:variant>
      <vt:variant>
        <vt:i4>1</vt:i4>
      </vt:variant>
      <vt:variant>
        <vt:lpstr>Slide Titles</vt:lpstr>
      </vt:variant>
      <vt:variant>
        <vt:i4>64</vt:i4>
      </vt:variant>
    </vt:vector>
  </HeadingPairs>
  <TitlesOfParts>
    <vt:vector size="96" baseType="lpstr">
      <vt:lpstr>Arial</vt:lpstr>
      <vt:lpstr>Arial Regular</vt:lpstr>
      <vt:lpstr>Book Antiqua</vt:lpstr>
      <vt:lpstr>Calibri</vt:lpstr>
      <vt:lpstr>Calibri Light</vt:lpstr>
      <vt:lpstr>Comic Sans MS</vt:lpstr>
      <vt:lpstr>Corbel</vt:lpstr>
      <vt:lpstr>Courier New</vt:lpstr>
      <vt:lpstr>Segoe UI Light</vt:lpstr>
      <vt:lpstr>Segoe UI Semilight</vt:lpstr>
      <vt:lpstr>Times New Roman</vt:lpstr>
      <vt:lpstr>Wingdings</vt:lpstr>
      <vt:lpstr>Spectrum</vt:lpstr>
      <vt:lpstr>ppt6C5A.tmp</vt:lpstr>
      <vt:lpstr>6_Spectrum</vt:lpstr>
      <vt:lpstr>24_Spectrum</vt:lpstr>
      <vt:lpstr>7_MJM</vt:lpstr>
      <vt:lpstr>7_CCW-new-UW-interview</vt:lpstr>
      <vt:lpstr>11_MJM</vt:lpstr>
      <vt:lpstr>7_Spectrum</vt:lpstr>
      <vt:lpstr>4_Default Design</vt:lpstr>
      <vt:lpstr>3_Office Theme</vt:lpstr>
      <vt:lpstr>9_Spectrum</vt:lpstr>
      <vt:lpstr>10_Spectrum</vt:lpstr>
      <vt:lpstr>7_Office Theme</vt:lpstr>
      <vt:lpstr>8_Office Theme</vt:lpstr>
      <vt:lpstr>12_Spectrum</vt:lpstr>
      <vt:lpstr>Office Theme</vt:lpstr>
      <vt:lpstr>1_Office Theme</vt:lpstr>
      <vt:lpstr>7_Default Design</vt:lpstr>
      <vt:lpstr>1_MJM</vt:lpstr>
      <vt:lpstr>Graph</vt:lpstr>
      <vt:lpstr>Bottom-Up Proteomics</vt:lpstr>
      <vt:lpstr>Data Dependent Acquisition (DDA)</vt:lpstr>
      <vt:lpstr>PowerPoint Presentation</vt:lpstr>
      <vt:lpstr>Why Use Mass Spectrometry to Measure Proteins?</vt:lpstr>
      <vt:lpstr>PowerPoint Presentation</vt:lpstr>
      <vt:lpstr>PowerPoint Presentation</vt:lpstr>
      <vt:lpstr>PowerPoint Presentation</vt:lpstr>
      <vt:lpstr>PowerPoint Presentation</vt:lpstr>
      <vt:lpstr>PowerPoint Presentation</vt:lpstr>
      <vt:lpstr>Mass Spectrometry: A Potential Solution</vt:lpstr>
      <vt:lpstr>Discovery Proteomics: Is it suitable to replace immunoassays?</vt:lpstr>
      <vt:lpstr>Bottom Up Proteomics</vt:lpstr>
      <vt:lpstr>These Mixtures are Complicated!</vt:lpstr>
      <vt:lpstr>These Mixtures are Complicated!</vt:lpstr>
      <vt:lpstr>Measure Signal Across Time</vt:lpstr>
      <vt:lpstr>Measure signal versus time</vt:lpstr>
      <vt:lpstr>Peptide Quant 101</vt:lpstr>
      <vt:lpstr>Peptide Quant 101</vt:lpstr>
      <vt:lpstr>Metabolically Labeling as an Internal Standard</vt:lpstr>
      <vt:lpstr>PowerPoint Presentation</vt:lpstr>
      <vt:lpstr>PowerPoint Presentation</vt:lpstr>
      <vt:lpstr>There are lots of different ways to incorporate an internal standard</vt:lpstr>
      <vt:lpstr>Tandem Mass Tags (TMT)</vt:lpstr>
      <vt:lpstr>Sampling Every Precursor Using DDA</vt:lpstr>
      <vt:lpstr>Data Dependent Acquisition will Always Under Sample</vt:lpstr>
      <vt:lpstr>DDA always misses and is least reproducible on the low abundant signals</vt:lpstr>
      <vt:lpstr>Visiting Seattle from Tallest to Smallest</vt:lpstr>
      <vt:lpstr>You would miss …</vt:lpstr>
      <vt:lpstr>Mass Spectrometry Data Acquisition Strategies Used in Proteomics </vt:lpstr>
      <vt:lpstr>So what do we do?</vt:lpstr>
      <vt:lpstr>So what do we do?</vt:lpstr>
      <vt:lpstr>So what do we do?</vt:lpstr>
      <vt:lpstr>C. elegans as an In Vivo Model System for Proteomics</vt:lpstr>
      <vt:lpstr>PowerPoint Presentation</vt:lpstr>
      <vt:lpstr>Fractionation to Improve the Coverage of Proteins Involved in Insulin / IGF-1 Signaling</vt:lpstr>
      <vt:lpstr>Mass Spectrometry Data Acquisition Strategies Used in Proteomics </vt:lpstr>
      <vt:lpstr>PowerPoint Presentation</vt:lpstr>
      <vt:lpstr>PowerPoint Presentation</vt:lpstr>
      <vt:lpstr>PowerPoint Presentation</vt:lpstr>
      <vt:lpstr>PowerPoint Presentation</vt:lpstr>
      <vt:lpstr>Dilution of the Yeast Protein PGI1 in Undepleted Human Plasma</vt:lpstr>
      <vt:lpstr>Dilution of the Yeast Protein PGI1 in Undepleted Human Plasma</vt:lpstr>
      <vt:lpstr>Dilution of the Yeast Protein PGI1 in Undepleted Human Plasma</vt:lpstr>
      <vt:lpstr>12 Attomoles of ILFDYSK on Column in 10 µg of Unfractionated Human Plasma</vt:lpstr>
      <vt:lpstr>Questions When Developing a Targeted Assay</vt:lpstr>
      <vt:lpstr>Quantitative Analysis 101</vt:lpstr>
      <vt:lpstr>Peak area measurements should scale with the amount of peptide in the sample</vt:lpstr>
      <vt:lpstr>Assessment of LOD and LOQ</vt:lpstr>
      <vt:lpstr>Quantitative Analysis 101</vt:lpstr>
      <vt:lpstr>Measurements on different platforms are not measured on the same scale</vt:lpstr>
      <vt:lpstr>Between Batch/Platform/Lab Signal Calibration</vt:lpstr>
      <vt:lpstr>Questions:</vt:lpstr>
      <vt:lpstr>What does it mean if these are the two points?</vt:lpstr>
      <vt:lpstr>Questions:</vt:lpstr>
      <vt:lpstr>Matched Matrix Dilution Curves</vt:lpstr>
      <vt:lpstr>Not all Peptides are Equal Quantitative Proxies for a Protein</vt:lpstr>
      <vt:lpstr>Two other ways we can think of</vt:lpstr>
      <vt:lpstr>A key reminder: We measure peptides and not proteins.</vt:lpstr>
      <vt:lpstr>Proteoforms complicate protein level measurements</vt:lpstr>
      <vt:lpstr>Proteoforms complicate protein level measurements</vt:lpstr>
      <vt:lpstr>Proteoforms complicate protein level measurements</vt:lpstr>
      <vt:lpstr>PowerPoint Presentation</vt:lpstr>
      <vt:lpstr>PowerPoint Presentation</vt:lpstr>
      <vt:lpstr>PowerPoint Presentation</vt:lpstr>
    </vt:vector>
  </TitlesOfParts>
  <Company>Merck &amp; Co.,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Michael MacCoss</cp:lastModifiedBy>
  <cp:revision>184</cp:revision>
  <dcterms:created xsi:type="dcterms:W3CDTF">2004-04-27T15:59:52Z</dcterms:created>
  <dcterms:modified xsi:type="dcterms:W3CDTF">2025-05-06T16:33:31Z</dcterms:modified>
</cp:coreProperties>
</file>